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91" r:id="rId5"/>
    <p:sldId id="310" r:id="rId6"/>
    <p:sldId id="290" r:id="rId7"/>
    <p:sldId id="311" r:id="rId8"/>
    <p:sldId id="292" r:id="rId9"/>
    <p:sldId id="295" r:id="rId10"/>
    <p:sldId id="296" r:id="rId11"/>
    <p:sldId id="312" r:id="rId12"/>
    <p:sldId id="313" r:id="rId13"/>
    <p:sldId id="314" r:id="rId14"/>
    <p:sldId id="298" r:id="rId15"/>
    <p:sldId id="315" r:id="rId16"/>
    <p:sldId id="316" r:id="rId17"/>
    <p:sldId id="299" r:id="rId18"/>
    <p:sldId id="301" r:id="rId19"/>
    <p:sldId id="302" r:id="rId20"/>
    <p:sldId id="317" r:id="rId21"/>
    <p:sldId id="303" r:id="rId22"/>
    <p:sldId id="304" r:id="rId23"/>
    <p:sldId id="305" r:id="rId24"/>
    <p:sldId id="307" r:id="rId25"/>
    <p:sldId id="308" r:id="rId26"/>
    <p:sldId id="30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79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E2272-60AE-4904-8D15-342B1F1955AB}" v="95" dt="2020-11-10T03:55:55.795"/>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114" d="100"/>
          <a:sy n="114" d="100"/>
        </p:scale>
        <p:origin x="35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6A6A98-580C-4A46-AC6A-1CB53199E862}" type="datetimeFigureOut">
              <a:rPr lang="en-US" smtClean="0"/>
              <a:t>4/22/2021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66F7E2-7E91-4236-B1C1-C6BC4CCD1473}" type="slidenum">
              <a:rPr lang="en-US" smtClean="0"/>
              <a:t>‹#›</a:t>
            </a:fld>
            <a:endParaRPr lang="en-US"/>
          </a:p>
        </p:txBody>
      </p:sp>
    </p:spTree>
    <p:extLst>
      <p:ext uri="{BB962C8B-B14F-4D97-AF65-F5344CB8AC3E}">
        <p14:creationId xmlns:p14="http://schemas.microsoft.com/office/powerpoint/2010/main" val="3827845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1CF3895-43DB-4489-9B73-152336986713}" type="slidenum">
              <a:rPr lang="en-US" smtClean="0"/>
              <a:pPr>
                <a:defRPr/>
              </a:pPr>
              <a:t>20</a:t>
            </a:fld>
            <a:endParaRPr lang="en-US" dirty="0"/>
          </a:p>
        </p:txBody>
      </p:sp>
    </p:spTree>
    <p:extLst>
      <p:ext uri="{BB962C8B-B14F-4D97-AF65-F5344CB8AC3E}">
        <p14:creationId xmlns:p14="http://schemas.microsoft.com/office/powerpoint/2010/main" val="862676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6AEBA-263C-40F3-9C9F-AE8D23DD64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86CAF0-510B-417B-B78B-79C9218224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CAE460-86B4-4EDA-8DB7-08925B95E4F3}"/>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5" name="Footer Placeholder 4">
            <a:extLst>
              <a:ext uri="{FF2B5EF4-FFF2-40B4-BE49-F238E27FC236}">
                <a16:creationId xmlns:a16="http://schemas.microsoft.com/office/drawing/2014/main" id="{53FC262C-140A-4B71-B417-E0E3AC01DC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01A842-B7DE-47F0-9126-09D2E7EDCF85}"/>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2814428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DAFF2-6F45-4174-AFD2-D9AB72E77E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FCC18C-645F-4D2E-B2A2-96DB01744D6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B57680-ACF4-4C38-99B1-150E0D39ADD1}"/>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5" name="Footer Placeholder 4">
            <a:extLst>
              <a:ext uri="{FF2B5EF4-FFF2-40B4-BE49-F238E27FC236}">
                <a16:creationId xmlns:a16="http://schemas.microsoft.com/office/drawing/2014/main" id="{6D385951-0188-45F7-A642-928EB28421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E9E345-C896-4B0C-96DD-11F1FB74CE98}"/>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3280522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092C6-4D6E-45D8-881F-8D4C3B0923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19CD51-DCFB-4C8B-95D2-690C68F04E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9884BE2-9798-4201-825F-87C3361698E7}"/>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5" name="Footer Placeholder 4">
            <a:extLst>
              <a:ext uri="{FF2B5EF4-FFF2-40B4-BE49-F238E27FC236}">
                <a16:creationId xmlns:a16="http://schemas.microsoft.com/office/drawing/2014/main" id="{1435213C-4523-4DC9-B463-E58D19E7B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62B4A2-E0BD-4747-809C-1DEA4C5DBC31}"/>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1133924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48B88-9669-4A24-A124-A8A891B159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74BB5D-52C4-4AF3-A4D1-C2D19EBF8C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D6271C-DC21-4701-8EE7-D4ACDE43D48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CF650F-B4FB-4907-B230-7FB07C202EC5}"/>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6" name="Footer Placeholder 5">
            <a:extLst>
              <a:ext uri="{FF2B5EF4-FFF2-40B4-BE49-F238E27FC236}">
                <a16:creationId xmlns:a16="http://schemas.microsoft.com/office/drawing/2014/main" id="{36C1CD33-3ECB-401C-9087-4AC333881C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4D9DF5-B606-45DA-9976-00C5BC27A01E}"/>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2151384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9C1E3-CD88-4470-A2A1-9758B0E279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7C0048-0912-4109-BDFB-FB6CFC6771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9222C8D-66D6-4A91-A4B6-9BA3CD06FC2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71D7DF-F39F-4C11-9380-FAE69C8ABF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6B7D622-537B-4C21-B539-E5F5A86319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64104B-EE17-4F0D-BD1E-98CA1DBC899D}"/>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8" name="Footer Placeholder 7">
            <a:extLst>
              <a:ext uri="{FF2B5EF4-FFF2-40B4-BE49-F238E27FC236}">
                <a16:creationId xmlns:a16="http://schemas.microsoft.com/office/drawing/2014/main" id="{11FCC0B7-EED7-4D59-A410-E5E8AE679E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6627DE-7C2D-449B-829E-B14DBE523FA0}"/>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4078164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DE912-F150-4E17-83DE-7F480C6C33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D83FB0-E0AB-41C3-BDDD-846501809F66}"/>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4" name="Footer Placeholder 3">
            <a:extLst>
              <a:ext uri="{FF2B5EF4-FFF2-40B4-BE49-F238E27FC236}">
                <a16:creationId xmlns:a16="http://schemas.microsoft.com/office/drawing/2014/main" id="{7E143DF2-789B-43FE-B803-D174C96ECA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0495F3-B888-4FE5-838C-73AE600C317E}"/>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3917971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BD61B4-016D-4E2C-886D-4A33AD3FFB51}"/>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3" name="Footer Placeholder 2">
            <a:extLst>
              <a:ext uri="{FF2B5EF4-FFF2-40B4-BE49-F238E27FC236}">
                <a16:creationId xmlns:a16="http://schemas.microsoft.com/office/drawing/2014/main" id="{F9D28350-84A7-446B-9015-6ABC1F9AD1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CA8297-2D85-46C1-A984-23C5BBD45F02}"/>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1580064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75400-DB4B-416B-86E3-A7D5954F45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01882F-13D8-40B4-ACDD-968460F330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24844B-3FB1-4386-9363-A731FC8B80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69E67C9-6E5A-4E11-9043-959434E1DC7C}"/>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6" name="Footer Placeholder 5">
            <a:extLst>
              <a:ext uri="{FF2B5EF4-FFF2-40B4-BE49-F238E27FC236}">
                <a16:creationId xmlns:a16="http://schemas.microsoft.com/office/drawing/2014/main" id="{5BC26A54-93DD-4538-9FF9-F96166666F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17A37F-10C0-4162-AC57-1524DD627C71}"/>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1316983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B276C-8D51-4DBA-BFC3-065753C01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3A409E-A7B3-47F5-9505-2C80277B11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75036E-E3C6-45BD-A24F-D62CA77EF3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31DEF5-B9AE-45C7-86FF-4FE033132AEC}"/>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6" name="Footer Placeholder 5">
            <a:extLst>
              <a:ext uri="{FF2B5EF4-FFF2-40B4-BE49-F238E27FC236}">
                <a16:creationId xmlns:a16="http://schemas.microsoft.com/office/drawing/2014/main" id="{FE5F1384-9196-40BF-9807-180CE54FB8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A3D1A2-D81C-4376-B456-32C688B5381F}"/>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1258354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7E218-D92F-49F3-A764-465458FADD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A0820B-E8B1-4284-88B4-E299A8D02B4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F778EB-25F8-4864-8A31-B87AB69EB8D7}"/>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5" name="Footer Placeholder 4">
            <a:extLst>
              <a:ext uri="{FF2B5EF4-FFF2-40B4-BE49-F238E27FC236}">
                <a16:creationId xmlns:a16="http://schemas.microsoft.com/office/drawing/2014/main" id="{F799E82C-E52D-43BC-A3DD-348EAB3572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D09B2C-456B-4D4B-AD38-79B8FA5EEAA7}"/>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1785494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A49980-0F07-4F29-B67E-E5A1084CC4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1CC60E-E602-4FC5-AC04-EE120015CAF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6A337-F512-4A9B-833D-46C6757482F2}"/>
              </a:ext>
            </a:extLst>
          </p:cNvPr>
          <p:cNvSpPr>
            <a:spLocks noGrp="1"/>
          </p:cNvSpPr>
          <p:nvPr>
            <p:ph type="dt" sz="half" idx="10"/>
          </p:nvPr>
        </p:nvSpPr>
        <p:spPr/>
        <p:txBody>
          <a:bodyPr/>
          <a:lstStyle/>
          <a:p>
            <a:fld id="{D6AD475F-9C0A-4394-BB8B-AD8C91565B06}" type="datetimeFigureOut">
              <a:rPr lang="en-US" smtClean="0"/>
              <a:t>4/22/2021</a:t>
            </a:fld>
            <a:endParaRPr lang="en-US"/>
          </a:p>
        </p:txBody>
      </p:sp>
      <p:sp>
        <p:nvSpPr>
          <p:cNvPr id="5" name="Footer Placeholder 4">
            <a:extLst>
              <a:ext uri="{FF2B5EF4-FFF2-40B4-BE49-F238E27FC236}">
                <a16:creationId xmlns:a16="http://schemas.microsoft.com/office/drawing/2014/main" id="{C2181F0D-5E6E-4880-8F95-DE985D5E65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EA572-C4E9-42B7-92ED-36B1EA4C68FD}"/>
              </a:ext>
            </a:extLst>
          </p:cNvPr>
          <p:cNvSpPr>
            <a:spLocks noGrp="1"/>
          </p:cNvSpPr>
          <p:nvPr>
            <p:ph type="sldNum" sz="quarter" idx="12"/>
          </p:nvPr>
        </p:nvSpPr>
        <p:spPr/>
        <p:txBody>
          <a:bodyPr/>
          <a:lstStyle/>
          <a:p>
            <a:fld id="{BE810CBD-A8F2-4E07-9F9A-EE869101448D}" type="slidenum">
              <a:rPr lang="en-US" smtClean="0"/>
              <a:t>‹#›</a:t>
            </a:fld>
            <a:endParaRPr lang="en-US"/>
          </a:p>
        </p:txBody>
      </p:sp>
    </p:spTree>
    <p:extLst>
      <p:ext uri="{BB962C8B-B14F-4D97-AF65-F5344CB8AC3E}">
        <p14:creationId xmlns:p14="http://schemas.microsoft.com/office/powerpoint/2010/main" val="682250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854C01-FEF6-48CF-A08A-D4BFDDC8FD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D20640-6711-4C3E-AC48-42E10DFDD9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210CA9-97E1-449E-A3D7-B8621C6780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AD475F-9C0A-4394-BB8B-AD8C91565B06}" type="datetimeFigureOut">
              <a:rPr lang="en-US" smtClean="0"/>
              <a:t>4/22/2021</a:t>
            </a:fld>
            <a:endParaRPr lang="en-US"/>
          </a:p>
        </p:txBody>
      </p:sp>
      <p:sp>
        <p:nvSpPr>
          <p:cNvPr id="5" name="Footer Placeholder 4">
            <a:extLst>
              <a:ext uri="{FF2B5EF4-FFF2-40B4-BE49-F238E27FC236}">
                <a16:creationId xmlns:a16="http://schemas.microsoft.com/office/drawing/2014/main" id="{CDF59F03-3F0F-4653-890A-C409A16E2E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E6F571-0D8F-4F03-A958-2995E6BA73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10CBD-A8F2-4E07-9F9A-EE869101448D}" type="slidenum">
              <a:rPr lang="en-US" smtClean="0"/>
              <a:t>‹#›</a:t>
            </a:fld>
            <a:endParaRPr lang="en-US"/>
          </a:p>
        </p:txBody>
      </p:sp>
    </p:spTree>
    <p:extLst>
      <p:ext uri="{BB962C8B-B14F-4D97-AF65-F5344CB8AC3E}">
        <p14:creationId xmlns:p14="http://schemas.microsoft.com/office/powerpoint/2010/main" val="398395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caepnet.org/PromoteAccreditatio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caepnet.org/about/news-room/early-adopters-value-in-the-process"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caepnet.org/accreditation/about-accreditation/why-it-matters" TargetMode="External"/><Relationship Id="rId2" Type="http://schemas.openxmlformats.org/officeDocument/2006/relationships/hyperlink" Target="http://caepnet.org/accreditation/about-accreditation/what-is-accreditation" TargetMode="Externa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mailto:communications@caepnet.org"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mailto:communications@caepnet.or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caepnet.org/~/media/Files/caep/accreditation-resources/accreditation-policy.pdf?la=en"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caepnet.org/accreditation/caep-accreditation/caep-accreditation-handbook"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caepnet.org/~/media/Files/caep/accreditation-resources/accreditation-policy.pdf?la=en"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mailto:communications@caepnet.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4">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3C6E815-9AB3-4F1C-A748-9B46A3466270}"/>
              </a:ext>
            </a:extLst>
          </p:cNvPr>
          <p:cNvPicPr>
            <a:picLocks noChangeAspect="1"/>
          </p:cNvPicPr>
          <p:nvPr/>
        </p:nvPicPr>
        <p:blipFill rotWithShape="1">
          <a:blip r:embed="rId2">
            <a:extLst>
              <a:ext uri="{28A0092B-C50C-407E-A947-70E740481C1C}">
                <a14:useLocalDpi xmlns:a14="http://schemas.microsoft.com/office/drawing/2010/main" val="0"/>
              </a:ext>
            </a:extLst>
          </a:blip>
          <a:srcRect l="1217" r="9894"/>
          <a:stretch/>
        </p:blipFill>
        <p:spPr>
          <a:xfrm>
            <a:off x="-3047" y="10"/>
            <a:ext cx="12191999" cy="6857990"/>
          </a:xfrm>
          <a:prstGeom prst="rect">
            <a:avLst/>
          </a:prstGeom>
        </p:spPr>
      </p:pic>
      <p:sp>
        <p:nvSpPr>
          <p:cNvPr id="24" name="Rectangle 16">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097280" y="325550"/>
            <a:ext cx="10058400" cy="3574778"/>
          </a:xfrm>
          <a:prstGeom prst="rect">
            <a:avLst/>
          </a:prstGeom>
          <a:effectLst>
            <a:outerShdw blurRad="50800" dist="38100" dir="2700000" algn="tl" rotWithShape="0">
              <a:schemeClr val="accent4">
                <a:alpha val="40000"/>
              </a:schemeClr>
            </a:outerShdw>
          </a:effectLst>
        </p:spPr>
        <p:txBody>
          <a:bodyPr vert="horz" lIns="91440" tIns="45720" rIns="91440" bIns="45720" rtlCol="0" anchor="b">
            <a:normAutofit/>
          </a:bodyPr>
          <a:lstStyle/>
          <a:p>
            <a:pPr algn="ctr">
              <a:lnSpc>
                <a:spcPct val="90000"/>
              </a:lnSpc>
              <a:spcBef>
                <a:spcPct val="0"/>
              </a:spcBef>
              <a:spcAft>
                <a:spcPts val="600"/>
              </a:spcAft>
            </a:pPr>
            <a:r>
              <a:rPr lang="en-US" sz="5200" b="1" dirty="0">
                <a:solidFill>
                  <a:srgbClr val="FFFFFF"/>
                </a:solidFill>
                <a:effectLst>
                  <a:outerShdw blurRad="50800" dist="38100" dir="13500000" algn="br" rotWithShape="0">
                    <a:prstClr val="black">
                      <a:alpha val="40000"/>
                    </a:prstClr>
                  </a:outerShdw>
                </a:effectLst>
                <a:latin typeface="+mj-lt"/>
                <a:ea typeface="+mj-ea"/>
                <a:cs typeface="+mj-cs"/>
              </a:rPr>
              <a:t>Branding Guide for </a:t>
            </a:r>
          </a:p>
          <a:p>
            <a:pPr algn="ctr">
              <a:lnSpc>
                <a:spcPct val="90000"/>
              </a:lnSpc>
              <a:spcBef>
                <a:spcPct val="0"/>
              </a:spcBef>
              <a:spcAft>
                <a:spcPts val="600"/>
              </a:spcAft>
            </a:pPr>
            <a:r>
              <a:rPr lang="en-US" sz="5200" b="1" dirty="0">
                <a:solidFill>
                  <a:srgbClr val="FFFFFF"/>
                </a:solidFill>
                <a:effectLst>
                  <a:outerShdw blurRad="50800" dist="38100" dir="13500000" algn="br" rotWithShape="0">
                    <a:prstClr val="black">
                      <a:alpha val="40000"/>
                    </a:prstClr>
                  </a:outerShdw>
                </a:effectLst>
                <a:latin typeface="+mj-lt"/>
                <a:ea typeface="+mj-ea"/>
                <a:cs typeface="+mj-cs"/>
              </a:rPr>
              <a:t>CAEP-Accredited EPPs</a:t>
            </a:r>
          </a:p>
        </p:txBody>
      </p:sp>
      <p:sp>
        <p:nvSpPr>
          <p:cNvPr id="2" name="Rectangle 1"/>
          <p:cNvSpPr/>
          <p:nvPr/>
        </p:nvSpPr>
        <p:spPr>
          <a:xfrm>
            <a:off x="1709614" y="3829090"/>
            <a:ext cx="11311738" cy="584775"/>
          </a:xfrm>
          <a:prstGeom prst="rect">
            <a:avLst/>
          </a:prstGeom>
        </p:spPr>
        <p:txBody>
          <a:bodyPr wrap="square">
            <a:spAutoFit/>
          </a:bodyPr>
          <a:lstStyle/>
          <a:p>
            <a:pPr>
              <a:spcAft>
                <a:spcPts val="600"/>
              </a:spcAft>
            </a:pPr>
            <a:r>
              <a:rPr lang="en-US" sz="3200" b="1" i="1" dirty="0">
                <a:solidFill>
                  <a:schemeClr val="bg1"/>
                </a:solidFill>
                <a:highlight>
                  <a:srgbClr val="C0C0C0"/>
                </a:highlight>
              </a:rPr>
              <a:t>Guidelines &amp; Tips for Promoting Your Accreditation Status</a:t>
            </a:r>
          </a:p>
        </p:txBody>
      </p:sp>
      <p:sp>
        <p:nvSpPr>
          <p:cNvPr id="4" name="Rectangle 3"/>
          <p:cNvSpPr/>
          <p:nvPr/>
        </p:nvSpPr>
        <p:spPr>
          <a:xfrm>
            <a:off x="237751" y="4927403"/>
            <a:ext cx="3874001" cy="553998"/>
          </a:xfrm>
          <a:prstGeom prst="rect">
            <a:avLst/>
          </a:prstGeom>
        </p:spPr>
        <p:txBody>
          <a:bodyPr wrap="square" anchor="t">
            <a:spAutoFit/>
          </a:bodyPr>
          <a:lstStyle/>
          <a:p>
            <a:pPr>
              <a:spcAft>
                <a:spcPts val="600"/>
              </a:spcAft>
            </a:pPr>
            <a:r>
              <a:rPr lang="en-US" sz="3000" b="1" dirty="0">
                <a:solidFill>
                  <a:schemeClr val="bg1"/>
                </a:solidFill>
              </a:rPr>
              <a:t>FALL 2020</a:t>
            </a:r>
          </a:p>
        </p:txBody>
      </p:sp>
    </p:spTree>
    <p:extLst>
      <p:ext uri="{BB962C8B-B14F-4D97-AF65-F5344CB8AC3E}">
        <p14:creationId xmlns:p14="http://schemas.microsoft.com/office/powerpoint/2010/main" val="2320359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Isosceles Triangle 22">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 letter&#10;&#10;Description automatically generated">
            <a:extLst>
              <a:ext uri="{FF2B5EF4-FFF2-40B4-BE49-F238E27FC236}">
                <a16:creationId xmlns:a16="http://schemas.microsoft.com/office/drawing/2014/main" id="{40972774-9270-4967-8A0F-C20DAA101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663" y="697251"/>
            <a:ext cx="10905066" cy="4143921"/>
          </a:xfrm>
          <a:prstGeom prst="rect">
            <a:avLst/>
          </a:prstGeom>
          <a:ln>
            <a:noFill/>
          </a:ln>
        </p:spPr>
      </p:pic>
      <p:sp>
        <p:nvSpPr>
          <p:cNvPr id="25" name="Isosceles Triangle 24">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EF44CA-FAB8-4CB8-9F1B-18C6A2910AF6}"/>
              </a:ext>
            </a:extLst>
          </p:cNvPr>
          <p:cNvSpPr txBox="1"/>
          <p:nvPr/>
        </p:nvSpPr>
        <p:spPr>
          <a:xfrm>
            <a:off x="1729335" y="3296194"/>
            <a:ext cx="9144000" cy="3493264"/>
          </a:xfrm>
          <a:prstGeom prst="rect">
            <a:avLst/>
          </a:prstGeom>
          <a:noFill/>
        </p:spPr>
        <p:txBody>
          <a:bodyPr wrap="square" rtlCol="0">
            <a:spAutoFit/>
          </a:bodyPr>
          <a:lstStyle/>
          <a:p>
            <a:pPr algn="ctr">
              <a:spcAft>
                <a:spcPts val="600"/>
              </a:spcAft>
            </a:pPr>
            <a:r>
              <a:rPr lang="en-US" sz="2400" dirty="0"/>
              <a:t>Your Educator Preparation Provider (EPP) has earned CAEP Accreditation. Congrats! Now it’s time to get the word out to potential candidates and other stakeholders. This guide offers ideas and tips to help newly accredited EPPs start to promote what you’ve accomplished while upholding CAEP branding guidelines. The toolkit covers things like language, logo usage, media, and sample materials including a press release and drafts of potential social media posts to announce your accreditation. </a:t>
            </a:r>
          </a:p>
          <a:p>
            <a:pPr algn="ctr">
              <a:spcAft>
                <a:spcPts val="600"/>
              </a:spcAft>
            </a:pPr>
            <a:endParaRPr lang="en-US" sz="2400" dirty="0"/>
          </a:p>
        </p:txBody>
      </p:sp>
    </p:spTree>
    <p:extLst>
      <p:ext uri="{BB962C8B-B14F-4D97-AF65-F5344CB8AC3E}">
        <p14:creationId xmlns:p14="http://schemas.microsoft.com/office/powerpoint/2010/main" val="1203566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DCCCC41-CB29-405D-8C7F-99C81303348B}"/>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5" name="Rectangle 4"/>
          <p:cNvSpPr/>
          <p:nvPr/>
        </p:nvSpPr>
        <p:spPr>
          <a:xfrm>
            <a:off x="771143" y="2075166"/>
            <a:ext cx="10027921" cy="2779928"/>
          </a:xfrm>
          <a:prstGeom prst="rect">
            <a:avLst/>
          </a:prstGeom>
        </p:spPr>
        <p:txBody>
          <a:bodyPr wrap="square">
            <a:spAutoFit/>
          </a:bodyPr>
          <a:lstStyle/>
          <a:p>
            <a:pPr marL="0" lvl="1" algn="ctr"/>
            <a:endParaRPr lang="en-US" dirty="0"/>
          </a:p>
          <a:p>
            <a:pPr marL="0" lvl="1" algn="ctr"/>
            <a:r>
              <a:rPr lang="en-US" sz="2400" b="1" dirty="0"/>
              <a:t>Download the EPP Toolkit here: </a:t>
            </a:r>
            <a:r>
              <a:rPr lang="en-US" sz="2400" b="1" u="sng" dirty="0">
                <a:hlinkClick r:id="rId2"/>
              </a:rPr>
              <a:t>caepnet.org/PromoteAccreditation</a:t>
            </a:r>
            <a:endParaRPr lang="en-US" sz="2400" b="1" dirty="0"/>
          </a:p>
          <a:p>
            <a:endParaRPr lang="en-US" sz="1600" dirty="0"/>
          </a:p>
          <a:p>
            <a:r>
              <a:rPr lang="en-US" sz="2333" dirty="0"/>
              <a:t>This guide offers ideas and tips to help newly accredited EPPs start to promote what you’ve accomplished while upholding CAEP branding guidelines. The toolkit covers things like language, logo usage, media, and sample materials including a press release and drafts of potential social media posts to announce your accreditation. </a:t>
            </a:r>
          </a:p>
        </p:txBody>
      </p:sp>
      <p:sp>
        <p:nvSpPr>
          <p:cNvPr id="6" name="Rectangle 5"/>
          <p:cNvSpPr/>
          <p:nvPr/>
        </p:nvSpPr>
        <p:spPr>
          <a:xfrm>
            <a:off x="8529403" y="6560359"/>
            <a:ext cx="3662597" cy="303416"/>
          </a:xfrm>
          <a:prstGeom prst="rect">
            <a:avLst/>
          </a:prstGeom>
        </p:spPr>
        <p:txBody>
          <a:bodyPr wrap="square">
            <a:spAutoFit/>
          </a:bodyPr>
          <a:lstStyle/>
          <a:p>
            <a:r>
              <a:rPr lang="en-US" sz="1333" dirty="0"/>
              <a:t>EPP BRANDING GUIDE FALL 2020 | 3</a:t>
            </a:r>
          </a:p>
        </p:txBody>
      </p:sp>
      <p:sp>
        <p:nvSpPr>
          <p:cNvPr id="11" name="TextBox 10">
            <a:extLst>
              <a:ext uri="{FF2B5EF4-FFF2-40B4-BE49-F238E27FC236}">
                <a16:creationId xmlns:a16="http://schemas.microsoft.com/office/drawing/2014/main" id="{6CBB6E78-FB84-41D9-97F7-34C8ED9FD8D2}"/>
              </a:ext>
            </a:extLst>
          </p:cNvPr>
          <p:cNvSpPr txBox="1"/>
          <p:nvPr/>
        </p:nvSpPr>
        <p:spPr>
          <a:xfrm>
            <a:off x="2072640" y="624840"/>
            <a:ext cx="7498080" cy="707886"/>
          </a:xfrm>
          <a:prstGeom prst="rect">
            <a:avLst/>
          </a:prstGeom>
          <a:noFill/>
        </p:spPr>
        <p:txBody>
          <a:bodyPr wrap="square" rtlCol="0">
            <a:spAutoFit/>
          </a:bodyPr>
          <a:lstStyle/>
          <a:p>
            <a:pPr algn="ctr"/>
            <a:r>
              <a:rPr lang="en-US" sz="4000" b="1" dirty="0">
                <a:solidFill>
                  <a:srgbClr val="0C794F"/>
                </a:solidFill>
              </a:rPr>
              <a:t>EPP Toolkit</a:t>
            </a:r>
          </a:p>
        </p:txBody>
      </p:sp>
    </p:spTree>
    <p:extLst>
      <p:ext uri="{BB962C8B-B14F-4D97-AF65-F5344CB8AC3E}">
        <p14:creationId xmlns:p14="http://schemas.microsoft.com/office/powerpoint/2010/main" val="2215727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floor, person, wooden, wood&#10;&#10;Description automatically generated">
            <a:extLst>
              <a:ext uri="{FF2B5EF4-FFF2-40B4-BE49-F238E27FC236}">
                <a16:creationId xmlns:a16="http://schemas.microsoft.com/office/drawing/2014/main" id="{956380DB-16AB-451A-B068-05467657B5DF}"/>
              </a:ext>
            </a:extLst>
          </p:cNvPr>
          <p:cNvPicPr>
            <a:picLocks noChangeAspect="1"/>
          </p:cNvPicPr>
          <p:nvPr/>
        </p:nvPicPr>
        <p:blipFill rotWithShape="1">
          <a:blip r:embed="rId2">
            <a:extLst>
              <a:ext uri="{28A0092B-C50C-407E-A947-70E740481C1C}">
                <a14:useLocalDpi xmlns:a14="http://schemas.microsoft.com/office/drawing/2010/main" val="0"/>
              </a:ext>
            </a:extLst>
          </a:blip>
          <a:srcRect t="8328" b="7403"/>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06CB71CE-07E1-4997-ADB5-E219EBD9E43A}"/>
              </a:ext>
            </a:extLst>
          </p:cNvPr>
          <p:cNvSpPr/>
          <p:nvPr/>
        </p:nvSpPr>
        <p:spPr>
          <a:xfrm>
            <a:off x="1097280" y="325550"/>
            <a:ext cx="10058400"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r>
              <a:rPr lang="en-US" sz="5200" b="1" i="1">
                <a:solidFill>
                  <a:srgbClr val="FFFFFF"/>
                </a:solidFill>
                <a:latin typeface="+mj-lt"/>
                <a:ea typeface="+mj-ea"/>
                <a:cs typeface="+mj-cs"/>
              </a:rPr>
              <a:t>Using your accomplishment to attract potential candidates.</a:t>
            </a:r>
          </a:p>
        </p:txBody>
      </p:sp>
    </p:spTree>
    <p:extLst>
      <p:ext uri="{BB962C8B-B14F-4D97-AF65-F5344CB8AC3E}">
        <p14:creationId xmlns:p14="http://schemas.microsoft.com/office/powerpoint/2010/main" val="2263496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Diagram&#10;&#10;Description automatically generated">
            <a:extLst>
              <a:ext uri="{FF2B5EF4-FFF2-40B4-BE49-F238E27FC236}">
                <a16:creationId xmlns:a16="http://schemas.microsoft.com/office/drawing/2014/main" id="{35934B3B-C4E0-41B8-BB52-76002EFC597C}"/>
              </a:ext>
            </a:extLst>
          </p:cNvPr>
          <p:cNvPicPr>
            <a:picLocks noChangeAspect="1"/>
          </p:cNvPicPr>
          <p:nvPr/>
        </p:nvPicPr>
        <p:blipFill rotWithShape="1">
          <a:blip r:embed="rId2">
            <a:extLst>
              <a:ext uri="{28A0092B-C50C-407E-A947-70E740481C1C}">
                <a14:useLocalDpi xmlns:a14="http://schemas.microsoft.com/office/drawing/2010/main" val="0"/>
              </a:ext>
            </a:extLst>
          </a:blip>
          <a:srcRect l="11654" r="9042" b="6007"/>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1105613" y="1117728"/>
            <a:ext cx="3438144" cy="11247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400" b="1" dirty="0">
                <a:solidFill>
                  <a:srgbClr val="0C794F"/>
                </a:solidFill>
                <a:latin typeface="+mj-lt"/>
                <a:ea typeface="+mj-ea"/>
                <a:cs typeface="+mj-cs"/>
              </a:rPr>
              <a:t>How to Think about Marketing your EPP’s Accreditation </a:t>
            </a:r>
          </a:p>
        </p:txBody>
      </p:sp>
      <p:sp>
        <p:nvSpPr>
          <p:cNvPr id="25" name="Rectangle 2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p:cNvSpPr/>
          <p:nvPr/>
        </p:nvSpPr>
        <p:spPr>
          <a:xfrm>
            <a:off x="371094" y="2513273"/>
            <a:ext cx="5580002" cy="3904281"/>
          </a:xfrm>
          <a:prstGeom prst="rect">
            <a:avLst/>
          </a:prstGeom>
        </p:spPr>
        <p:txBody>
          <a:bodyPr vert="horz" lIns="91440" tIns="45720" rIns="91440" bIns="45720" rtlCol="0" anchor="t">
            <a:normAutofit fontScale="92500"/>
          </a:bodyPr>
          <a:lstStyle/>
          <a:p>
            <a:pPr marL="285739" indent="-228600">
              <a:lnSpc>
                <a:spcPct val="90000"/>
              </a:lnSpc>
              <a:spcAft>
                <a:spcPts val="600"/>
              </a:spcAft>
              <a:buFont typeface="Arial" panose="020B0604020202020204" pitchFamily="34" charset="0"/>
              <a:buChar char="•"/>
            </a:pPr>
            <a:r>
              <a:rPr lang="en-US" dirty="0"/>
              <a:t>National accreditation can and should be used in recruiting efforts. It is a label of distinction for your EPP that denotes commitment to educator preparation and continuous improvement in how we prepare educators for future students.</a:t>
            </a:r>
          </a:p>
          <a:p>
            <a:pPr marL="285739" indent="-228600">
              <a:lnSpc>
                <a:spcPct val="90000"/>
              </a:lnSpc>
              <a:spcAft>
                <a:spcPts val="600"/>
              </a:spcAft>
              <a:buFont typeface="Arial" panose="020B0604020202020204" pitchFamily="34" charset="0"/>
              <a:buChar char="•"/>
            </a:pPr>
            <a:r>
              <a:rPr lang="en-US" dirty="0"/>
              <a:t>Potential candidates may ask about your accreditation status. For this, it’s important to disseminate this information amongst academic advisors and faculty and to explain what this accomplishment means.</a:t>
            </a:r>
          </a:p>
          <a:p>
            <a:pPr marL="285739" indent="-228600">
              <a:lnSpc>
                <a:spcPct val="90000"/>
              </a:lnSpc>
              <a:spcAft>
                <a:spcPts val="600"/>
              </a:spcAft>
              <a:buFont typeface="Arial" panose="020B0604020202020204" pitchFamily="34" charset="0"/>
              <a:buChar char="•"/>
            </a:pPr>
            <a:r>
              <a:rPr lang="en-US" dirty="0"/>
              <a:t>CAEP Accreditation also promotes using evidence for continuous improvement. Consider how these features can help your work.</a:t>
            </a:r>
          </a:p>
          <a:p>
            <a:pPr marL="829975" lvl="1" indent="-228600">
              <a:lnSpc>
                <a:spcPct val="90000"/>
              </a:lnSpc>
              <a:spcAft>
                <a:spcPts val="600"/>
              </a:spcAft>
              <a:buFont typeface="Arial" panose="020B0604020202020204" pitchFamily="34" charset="0"/>
              <a:buChar char="•"/>
            </a:pPr>
            <a:r>
              <a:rPr lang="en-US" dirty="0"/>
              <a:t>Example: North Carolina State University and Florida Atlantic University </a:t>
            </a:r>
            <a:r>
              <a:rPr lang="en-US" dirty="0">
                <a:hlinkClick r:id="rId3"/>
              </a:rPr>
              <a:t>shared their experiences</a:t>
            </a:r>
            <a:r>
              <a:rPr lang="en-US" dirty="0"/>
              <a:t> on earning CAEP Accreditation in May 2019.</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sz="1100" dirty="0"/>
          </a:p>
        </p:txBody>
      </p:sp>
      <p:sp>
        <p:nvSpPr>
          <p:cNvPr id="6" name="Rectangle 5">
            <a:extLst>
              <a:ext uri="{FF2B5EF4-FFF2-40B4-BE49-F238E27FC236}">
                <a16:creationId xmlns:a16="http://schemas.microsoft.com/office/drawing/2014/main" id="{4885DC1C-E5CA-4311-9A5A-B50E3393C2F5}"/>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15" name="Rectangle 14">
            <a:extLst>
              <a:ext uri="{FF2B5EF4-FFF2-40B4-BE49-F238E27FC236}">
                <a16:creationId xmlns:a16="http://schemas.microsoft.com/office/drawing/2014/main" id="{AB1F78C7-86EA-4C34-8E75-E6404C2DB22A}"/>
              </a:ext>
            </a:extLst>
          </p:cNvPr>
          <p:cNvSpPr/>
          <p:nvPr/>
        </p:nvSpPr>
        <p:spPr>
          <a:xfrm>
            <a:off x="8529403" y="6560359"/>
            <a:ext cx="3662597" cy="303416"/>
          </a:xfrm>
          <a:prstGeom prst="rect">
            <a:avLst/>
          </a:prstGeom>
        </p:spPr>
        <p:txBody>
          <a:bodyPr wrap="square">
            <a:spAutoFit/>
          </a:bodyPr>
          <a:lstStyle/>
          <a:p>
            <a:r>
              <a:rPr lang="en-US" sz="1333" dirty="0"/>
              <a:t>EPP BRANDING GUIDE FALL 2020 | 5</a:t>
            </a:r>
          </a:p>
        </p:txBody>
      </p:sp>
    </p:spTree>
    <p:extLst>
      <p:ext uri="{BB962C8B-B14F-4D97-AF65-F5344CB8AC3E}">
        <p14:creationId xmlns:p14="http://schemas.microsoft.com/office/powerpoint/2010/main" val="3103403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Diagram&#10;&#10;Description automatically generated">
            <a:extLst>
              <a:ext uri="{FF2B5EF4-FFF2-40B4-BE49-F238E27FC236}">
                <a16:creationId xmlns:a16="http://schemas.microsoft.com/office/drawing/2014/main" id="{C40C1C0D-B9C5-47FB-9B32-D723BA8C0EDD}"/>
              </a:ext>
            </a:extLst>
          </p:cNvPr>
          <p:cNvPicPr>
            <a:picLocks noChangeAspect="1"/>
          </p:cNvPicPr>
          <p:nvPr/>
        </p:nvPicPr>
        <p:blipFill rotWithShape="1">
          <a:blip r:embed="rId2">
            <a:extLst>
              <a:ext uri="{28A0092B-C50C-407E-A947-70E740481C1C}">
                <a14:useLocalDpi xmlns:a14="http://schemas.microsoft.com/office/drawing/2010/main" val="0"/>
              </a:ext>
            </a:extLst>
          </a:blip>
          <a:srcRect l="12895" r="-1" b="-1"/>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6" name="Freeform: Shape 15">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p:cNvSpPr/>
          <p:nvPr/>
        </p:nvSpPr>
        <p:spPr>
          <a:xfrm>
            <a:off x="371094" y="1161288"/>
            <a:ext cx="3438144" cy="1125728"/>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2600" b="1" i="1" dirty="0">
                <a:solidFill>
                  <a:srgbClr val="0C794F"/>
                </a:solidFill>
                <a:latin typeface="+mj-lt"/>
                <a:ea typeface="+mj-ea"/>
                <a:cs typeface="+mj-cs"/>
              </a:rPr>
              <a:t>Did any of your programs earn National Recognition by a SPA?</a:t>
            </a:r>
          </a:p>
        </p:txBody>
      </p:sp>
      <p:sp>
        <p:nvSpPr>
          <p:cNvPr id="20" name="Rectangle 1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Rectangle 4"/>
          <p:cNvSpPr/>
          <p:nvPr/>
        </p:nvSpPr>
        <p:spPr>
          <a:xfrm>
            <a:off x="371094" y="2718054"/>
            <a:ext cx="3438906" cy="3207258"/>
          </a:xfrm>
          <a:prstGeom prst="rect">
            <a:avLst/>
          </a:prstGeom>
        </p:spPr>
        <p:txBody>
          <a:bodyPr vert="horz" lIns="91440" tIns="45720" rIns="91440" bIns="45720" rtlCol="0" anchor="t">
            <a:noAutofit/>
          </a:bodyPr>
          <a:lstStyle/>
          <a:p>
            <a:pPr marL="285739" indent="-228600">
              <a:lnSpc>
                <a:spcPct val="90000"/>
              </a:lnSpc>
              <a:spcAft>
                <a:spcPts val="600"/>
              </a:spcAft>
              <a:buFont typeface="Arial" panose="020B0604020202020204" pitchFamily="34" charset="0"/>
              <a:buChar char="•"/>
            </a:pPr>
            <a:r>
              <a:rPr lang="en-US" sz="2000" dirty="0"/>
              <a:t>If any of your programs earned National Recognition by a Specialized Professional Association (SPA), you should consider highlighting this accomplishment too. Like this toolkit, SPAs also have additional information on promotion of your EPP’s national recognition. If interested, contact your appropriate SPA representative. </a:t>
            </a:r>
          </a:p>
        </p:txBody>
      </p:sp>
      <p:sp>
        <p:nvSpPr>
          <p:cNvPr id="6" name="Rectangle 5">
            <a:extLst>
              <a:ext uri="{FF2B5EF4-FFF2-40B4-BE49-F238E27FC236}">
                <a16:creationId xmlns:a16="http://schemas.microsoft.com/office/drawing/2014/main" id="{FACD4349-87B0-4575-9595-1E5B5AD2D105}"/>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15" name="Rectangle 14">
            <a:extLst>
              <a:ext uri="{FF2B5EF4-FFF2-40B4-BE49-F238E27FC236}">
                <a16:creationId xmlns:a16="http://schemas.microsoft.com/office/drawing/2014/main" id="{B5572FFF-17D8-4008-BC27-B8A7AF281A6E}"/>
              </a:ext>
            </a:extLst>
          </p:cNvPr>
          <p:cNvSpPr/>
          <p:nvPr/>
        </p:nvSpPr>
        <p:spPr>
          <a:xfrm>
            <a:off x="8529403" y="6560359"/>
            <a:ext cx="3662597" cy="303416"/>
          </a:xfrm>
          <a:prstGeom prst="rect">
            <a:avLst/>
          </a:prstGeom>
        </p:spPr>
        <p:txBody>
          <a:bodyPr wrap="square">
            <a:spAutoFit/>
          </a:bodyPr>
          <a:lstStyle/>
          <a:p>
            <a:r>
              <a:rPr lang="en-US" sz="1333" dirty="0"/>
              <a:t>EPP BRANDING GUIDE FALL 2020 | 6</a:t>
            </a:r>
          </a:p>
        </p:txBody>
      </p:sp>
    </p:spTree>
    <p:extLst>
      <p:ext uri="{BB962C8B-B14F-4D97-AF65-F5344CB8AC3E}">
        <p14:creationId xmlns:p14="http://schemas.microsoft.com/office/powerpoint/2010/main" val="125823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Diagram&#10;&#10;Description automatically generated">
            <a:extLst>
              <a:ext uri="{FF2B5EF4-FFF2-40B4-BE49-F238E27FC236}">
                <a16:creationId xmlns:a16="http://schemas.microsoft.com/office/drawing/2014/main" id="{D3998088-94E2-4B6D-911F-CE68A763EBAE}"/>
              </a:ext>
            </a:extLst>
          </p:cNvPr>
          <p:cNvPicPr>
            <a:picLocks noChangeAspect="1"/>
          </p:cNvPicPr>
          <p:nvPr/>
        </p:nvPicPr>
        <p:blipFill rotWithShape="1">
          <a:blip r:embed="rId2">
            <a:extLst>
              <a:ext uri="{28A0092B-C50C-407E-A947-70E740481C1C}">
                <a14:useLocalDpi xmlns:a14="http://schemas.microsoft.com/office/drawing/2010/main" val="0"/>
              </a:ext>
            </a:extLst>
          </a:blip>
          <a:srcRect l="11654" r="9042" b="6007"/>
          <a:stretch/>
        </p:blipFill>
        <p:spPr>
          <a:xfrm>
            <a:off x="3523488" y="10"/>
            <a:ext cx="8668512" cy="6857990"/>
          </a:xfrm>
          <a:prstGeom prst="rect">
            <a:avLst/>
          </a:prstGeom>
        </p:spPr>
      </p:pic>
      <p:sp>
        <p:nvSpPr>
          <p:cNvPr id="15" name="Rectangle 14">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866227" y="1182117"/>
            <a:ext cx="3438144" cy="1124712"/>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2400" b="1" i="1" dirty="0">
                <a:solidFill>
                  <a:srgbClr val="0C794F"/>
                </a:solidFill>
                <a:latin typeface="+mj-lt"/>
                <a:ea typeface="+mj-ea"/>
                <a:cs typeface="+mj-cs"/>
              </a:rPr>
              <a:t>Explaining CAEP Accreditation Succinctly for mention in website and brochures</a:t>
            </a:r>
          </a:p>
        </p:txBody>
      </p:sp>
      <p:sp>
        <p:nvSpPr>
          <p:cNvPr id="17" name="Rectangle 1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p:cNvSpPr/>
          <p:nvPr/>
        </p:nvSpPr>
        <p:spPr>
          <a:xfrm>
            <a:off x="371094" y="2718054"/>
            <a:ext cx="6334506" cy="3278124"/>
          </a:xfrm>
          <a:prstGeom prst="rect">
            <a:avLst/>
          </a:prstGeom>
        </p:spPr>
        <p:txBody>
          <a:bodyPr vert="horz" lIns="91440" tIns="45720" rIns="91440" bIns="45720" rtlCol="0" anchor="t">
            <a:noAutofit/>
          </a:bodyPr>
          <a:lstStyle/>
          <a:p>
            <a:pPr marL="285115" indent="-228600">
              <a:lnSpc>
                <a:spcPct val="90000"/>
              </a:lnSpc>
              <a:spcAft>
                <a:spcPts val="600"/>
              </a:spcAft>
              <a:buFont typeface="Arial" panose="020B0604020202020204" pitchFamily="34" charset="0"/>
              <a:buChar char="•"/>
            </a:pPr>
            <a:r>
              <a:rPr lang="en-US" sz="2000" dirty="0"/>
              <a:t>The Council for the Accreditation of Educator Preparation (CAEP) accredits [EPP Name]. CAEP promotes excellence in educator preparation through quality assurance and continuous improvement. </a:t>
            </a:r>
          </a:p>
          <a:p>
            <a:pPr marL="285115" indent="-228600">
              <a:lnSpc>
                <a:spcPct val="90000"/>
              </a:lnSpc>
              <a:spcAft>
                <a:spcPts val="600"/>
              </a:spcAft>
              <a:buFont typeface="Arial" panose="020B0604020202020204" pitchFamily="34" charset="0"/>
              <a:buChar char="•"/>
            </a:pPr>
            <a:r>
              <a:rPr lang="en-US" sz="2000" dirty="0"/>
              <a:t>[EPP Name] meets rigorous national standards for educator preparation set by the Council for the Accreditation of Educator Preparation. CAEP is the only educator preparation accreditor recognized by the Council for Higher Education Accreditation.</a:t>
            </a:r>
          </a:p>
          <a:p>
            <a:pPr marL="285115" indent="-228600">
              <a:lnSpc>
                <a:spcPct val="90000"/>
              </a:lnSpc>
              <a:spcAft>
                <a:spcPts val="600"/>
              </a:spcAft>
              <a:buFont typeface="Arial" panose="020B0604020202020204" pitchFamily="34" charset="0"/>
              <a:buChar char="•"/>
            </a:pPr>
            <a:r>
              <a:rPr lang="en-US" sz="2000" dirty="0"/>
              <a:t>[EPP Name] has earned national accreditation by demonstrating excellence in the areas of content and pedagogy, clinical experiences, selectivity, program impact, and capacity for continuous improvement. </a:t>
            </a:r>
          </a:p>
        </p:txBody>
      </p:sp>
      <p:sp>
        <p:nvSpPr>
          <p:cNvPr id="6" name="Rectangle 5">
            <a:extLst>
              <a:ext uri="{FF2B5EF4-FFF2-40B4-BE49-F238E27FC236}">
                <a16:creationId xmlns:a16="http://schemas.microsoft.com/office/drawing/2014/main" id="{8FF4CBEC-577D-47D3-A38C-5CEAE336B3AD}"/>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14" name="Rectangle 13">
            <a:extLst>
              <a:ext uri="{FF2B5EF4-FFF2-40B4-BE49-F238E27FC236}">
                <a16:creationId xmlns:a16="http://schemas.microsoft.com/office/drawing/2014/main" id="{A01164C4-87C4-4844-BAFD-DCD0CF8E03D6}"/>
              </a:ext>
            </a:extLst>
          </p:cNvPr>
          <p:cNvSpPr/>
          <p:nvPr/>
        </p:nvSpPr>
        <p:spPr>
          <a:xfrm>
            <a:off x="8529403" y="6560359"/>
            <a:ext cx="3662597" cy="303416"/>
          </a:xfrm>
          <a:prstGeom prst="rect">
            <a:avLst/>
          </a:prstGeom>
        </p:spPr>
        <p:txBody>
          <a:bodyPr wrap="square">
            <a:spAutoFit/>
          </a:bodyPr>
          <a:lstStyle/>
          <a:p>
            <a:r>
              <a:rPr lang="en-US" sz="1333" dirty="0"/>
              <a:t>EPP BRANDING GUIDE FALL 2020 | 7</a:t>
            </a:r>
          </a:p>
        </p:txBody>
      </p:sp>
    </p:spTree>
    <p:extLst>
      <p:ext uri="{BB962C8B-B14F-4D97-AF65-F5344CB8AC3E}">
        <p14:creationId xmlns:p14="http://schemas.microsoft.com/office/powerpoint/2010/main" val="1186219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Diagram&#10;&#10;Description automatically generated">
            <a:extLst>
              <a:ext uri="{FF2B5EF4-FFF2-40B4-BE49-F238E27FC236}">
                <a16:creationId xmlns:a16="http://schemas.microsoft.com/office/drawing/2014/main" id="{D3998088-94E2-4B6D-911F-CE68A763EBAE}"/>
              </a:ext>
            </a:extLst>
          </p:cNvPr>
          <p:cNvPicPr>
            <a:picLocks noChangeAspect="1"/>
          </p:cNvPicPr>
          <p:nvPr/>
        </p:nvPicPr>
        <p:blipFill rotWithShape="1">
          <a:blip r:embed="rId2">
            <a:extLst>
              <a:ext uri="{28A0092B-C50C-407E-A947-70E740481C1C}">
                <a14:useLocalDpi xmlns:a14="http://schemas.microsoft.com/office/drawing/2010/main" val="0"/>
              </a:ext>
            </a:extLst>
          </a:blip>
          <a:srcRect l="11654" r="9042" b="6007"/>
          <a:stretch/>
        </p:blipFill>
        <p:spPr>
          <a:xfrm>
            <a:off x="3523488" y="10"/>
            <a:ext cx="8668512" cy="6857990"/>
          </a:xfrm>
          <a:prstGeom prst="rect">
            <a:avLst/>
          </a:prstGeom>
        </p:spPr>
      </p:pic>
      <p:sp>
        <p:nvSpPr>
          <p:cNvPr id="15" name="Rectangle 14">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371094" y="1161288"/>
            <a:ext cx="3438144" cy="112471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2400" b="1" i="1" dirty="0">
                <a:solidFill>
                  <a:srgbClr val="0C794F"/>
                </a:solidFill>
                <a:latin typeface="+mj-lt"/>
                <a:ea typeface="+mj-ea"/>
                <a:cs typeface="+mj-cs"/>
              </a:rPr>
              <a:t>Explaining CAEP Accreditation Succinctly for mention in website and brochures cont..</a:t>
            </a:r>
          </a:p>
        </p:txBody>
      </p:sp>
      <p:sp>
        <p:nvSpPr>
          <p:cNvPr id="17" name="Rectangle 1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p:cNvSpPr/>
          <p:nvPr/>
        </p:nvSpPr>
        <p:spPr>
          <a:xfrm>
            <a:off x="371094" y="2718054"/>
            <a:ext cx="5465826" cy="3278124"/>
          </a:xfrm>
          <a:prstGeom prst="rect">
            <a:avLst/>
          </a:prstGeom>
        </p:spPr>
        <p:txBody>
          <a:bodyPr vert="horz" lIns="91440" tIns="45720" rIns="91440" bIns="45720" rtlCol="0" anchor="t">
            <a:noAutofit/>
          </a:bodyPr>
          <a:lstStyle/>
          <a:p>
            <a:pPr marL="285115" indent="-228600">
              <a:lnSpc>
                <a:spcPct val="90000"/>
              </a:lnSpc>
              <a:spcAft>
                <a:spcPts val="600"/>
              </a:spcAft>
              <a:buFont typeface="Arial" panose="020B0604020202020204" pitchFamily="34" charset="0"/>
              <a:buChar char="•"/>
            </a:pPr>
            <a:r>
              <a:rPr lang="en-US" sz="2000" dirty="0"/>
              <a:t>[EPP Name] just earned CAEP accreditation for [number of years (usually seven)] years. CAEP is the only national accreditor for educator preparation recognized by the Council for Higher Education Accreditation.</a:t>
            </a:r>
          </a:p>
          <a:p>
            <a:pPr marL="285115" indent="-228600">
              <a:lnSpc>
                <a:spcPct val="90000"/>
              </a:lnSpc>
              <a:spcAft>
                <a:spcPts val="600"/>
              </a:spcAft>
              <a:buFont typeface="Arial" panose="020B0604020202020204" pitchFamily="34" charset="0"/>
              <a:buChar char="•"/>
            </a:pPr>
            <a:r>
              <a:rPr lang="en-US" sz="2000" dirty="0"/>
              <a:t>[EPP Name] is accredited based on the Council for the Accreditation of Educator Preparation (CAEP) Standards through [year of accreditation expiration]. CAEP is the only CHEA recognized national accreditor for educator preparation.</a:t>
            </a:r>
          </a:p>
          <a:p>
            <a:pPr marL="56515">
              <a:lnSpc>
                <a:spcPct val="90000"/>
              </a:lnSpc>
              <a:spcAft>
                <a:spcPts val="600"/>
              </a:spcAft>
            </a:pPr>
            <a:r>
              <a:rPr lang="en-US" sz="2000" dirty="0"/>
              <a:t> </a:t>
            </a:r>
          </a:p>
        </p:txBody>
      </p:sp>
      <p:sp>
        <p:nvSpPr>
          <p:cNvPr id="6" name="Rectangle 5">
            <a:extLst>
              <a:ext uri="{FF2B5EF4-FFF2-40B4-BE49-F238E27FC236}">
                <a16:creationId xmlns:a16="http://schemas.microsoft.com/office/drawing/2014/main" id="{8FF4CBEC-577D-47D3-A38C-5CEAE336B3AD}"/>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11" name="Rectangle 10">
            <a:extLst>
              <a:ext uri="{FF2B5EF4-FFF2-40B4-BE49-F238E27FC236}">
                <a16:creationId xmlns:a16="http://schemas.microsoft.com/office/drawing/2014/main" id="{3B16AE39-E430-4DA3-9B44-15C582ECD799}"/>
              </a:ext>
            </a:extLst>
          </p:cNvPr>
          <p:cNvSpPr/>
          <p:nvPr/>
        </p:nvSpPr>
        <p:spPr>
          <a:xfrm>
            <a:off x="8529403" y="6560359"/>
            <a:ext cx="3662597" cy="303416"/>
          </a:xfrm>
          <a:prstGeom prst="rect">
            <a:avLst/>
          </a:prstGeom>
        </p:spPr>
        <p:txBody>
          <a:bodyPr wrap="square">
            <a:spAutoFit/>
          </a:bodyPr>
          <a:lstStyle/>
          <a:p>
            <a:r>
              <a:rPr lang="en-US" sz="1333" dirty="0"/>
              <a:t>EPP BRANDING GUIDE FALL 2020 | 8</a:t>
            </a:r>
          </a:p>
        </p:txBody>
      </p:sp>
    </p:spTree>
    <p:extLst>
      <p:ext uri="{BB962C8B-B14F-4D97-AF65-F5344CB8AC3E}">
        <p14:creationId xmlns:p14="http://schemas.microsoft.com/office/powerpoint/2010/main" val="190561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cellphone&#10;&#10;Description automatically generated">
            <a:extLst>
              <a:ext uri="{FF2B5EF4-FFF2-40B4-BE49-F238E27FC236}">
                <a16:creationId xmlns:a16="http://schemas.microsoft.com/office/drawing/2014/main" id="{AA931AB8-2A1B-44FC-9FC6-0F6DB067D2AA}"/>
              </a:ext>
            </a:extLst>
          </p:cNvPr>
          <p:cNvPicPr>
            <a:picLocks noChangeAspect="1"/>
          </p:cNvPicPr>
          <p:nvPr/>
        </p:nvPicPr>
        <p:blipFill rotWithShape="1">
          <a:blip r:embed="rId2">
            <a:extLst>
              <a:ext uri="{28A0092B-C50C-407E-A947-70E740481C1C}">
                <a14:useLocalDpi xmlns:a14="http://schemas.microsoft.com/office/drawing/2010/main" val="0"/>
              </a:ext>
            </a:extLst>
          </a:blip>
          <a:srcRect l="14580" r="6757" b="-1"/>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6" name="Freeform: Shape 10">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B52666C-9C62-457A-82F2-F7E0D1B5ED84}"/>
              </a:ext>
            </a:extLst>
          </p:cNvPr>
          <p:cNvSpPr txBox="1"/>
          <p:nvPr/>
        </p:nvSpPr>
        <p:spPr>
          <a:xfrm>
            <a:off x="477981" y="1122363"/>
            <a:ext cx="4023360" cy="32041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b="1" dirty="0">
                <a:solidFill>
                  <a:srgbClr val="0C794F"/>
                </a:solidFill>
                <a:latin typeface="+mj-lt"/>
                <a:ea typeface="+mj-ea"/>
                <a:cs typeface="+mj-cs"/>
              </a:rPr>
              <a:t>Social Media </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5810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company name&#10;&#10;Description automatically generated">
            <a:extLst>
              <a:ext uri="{FF2B5EF4-FFF2-40B4-BE49-F238E27FC236}">
                <a16:creationId xmlns:a16="http://schemas.microsoft.com/office/drawing/2014/main" id="{C08723B7-4816-4F46-B197-C34B1E9B7985}"/>
              </a:ext>
            </a:extLst>
          </p:cNvPr>
          <p:cNvPicPr>
            <a:picLocks noChangeAspect="1"/>
          </p:cNvPicPr>
          <p:nvPr/>
        </p:nvPicPr>
        <p:blipFill rotWithShape="1">
          <a:blip r:embed="rId2">
            <a:extLst>
              <a:ext uri="{28A0092B-C50C-407E-A947-70E740481C1C}">
                <a14:useLocalDpi xmlns:a14="http://schemas.microsoft.com/office/drawing/2010/main" val="0"/>
              </a:ext>
            </a:extLst>
          </a:blip>
          <a:srcRect r="18980" b="-1"/>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1" name="Freeform: Shape 10">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D561CAF-DA69-41AD-B134-DBBA6BD08783}"/>
              </a:ext>
            </a:extLst>
          </p:cNvPr>
          <p:cNvSpPr txBox="1"/>
          <p:nvPr/>
        </p:nvSpPr>
        <p:spPr>
          <a:xfrm>
            <a:off x="477981" y="1122363"/>
            <a:ext cx="4023360" cy="3204134"/>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b="1" dirty="0">
                <a:solidFill>
                  <a:srgbClr val="0C794F"/>
                </a:solidFill>
                <a:latin typeface="+mj-lt"/>
                <a:ea typeface="+mj-ea"/>
                <a:cs typeface="+mj-cs"/>
              </a:rPr>
              <a:t>Twitter </a:t>
            </a:r>
          </a:p>
          <a:p>
            <a:pPr algn="ctr">
              <a:lnSpc>
                <a:spcPct val="90000"/>
              </a:lnSpc>
              <a:spcBef>
                <a:spcPct val="0"/>
              </a:spcBef>
              <a:spcAft>
                <a:spcPts val="600"/>
              </a:spcAft>
            </a:pPr>
            <a:endParaRPr lang="en-US" sz="3200" b="1" i="1" dirty="0">
              <a:solidFill>
                <a:srgbClr val="0070C0"/>
              </a:solidFill>
              <a:latin typeface="+mj-lt"/>
              <a:ea typeface="+mj-ea"/>
              <a:cs typeface="+mj-cs"/>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943BC65-7C30-4485-8F11-440239E627F0}"/>
              </a:ext>
            </a:extLst>
          </p:cNvPr>
          <p:cNvSpPr txBox="1"/>
          <p:nvPr/>
        </p:nvSpPr>
        <p:spPr>
          <a:xfrm>
            <a:off x="9630386" y="1514005"/>
            <a:ext cx="2421706" cy="523220"/>
          </a:xfrm>
          <a:prstGeom prst="rect">
            <a:avLst/>
          </a:prstGeom>
          <a:noFill/>
        </p:spPr>
        <p:txBody>
          <a:bodyPr wrap="square" rtlCol="0">
            <a:spAutoFit/>
          </a:bodyPr>
          <a:lstStyle/>
          <a:p>
            <a:r>
              <a:rPr lang="en-US" sz="2800" i="1" dirty="0">
                <a:solidFill>
                  <a:srgbClr val="0070C0"/>
                </a:solidFill>
              </a:rPr>
              <a:t>@</a:t>
            </a:r>
            <a:r>
              <a:rPr lang="en-US" sz="2800" i="1" dirty="0" err="1">
                <a:solidFill>
                  <a:srgbClr val="0070C0"/>
                </a:solidFill>
              </a:rPr>
              <a:t>caepupdates</a:t>
            </a:r>
            <a:endParaRPr lang="en-US" sz="2800" i="1" dirty="0">
              <a:solidFill>
                <a:srgbClr val="0070C0"/>
              </a:solidFill>
            </a:endParaRPr>
          </a:p>
        </p:txBody>
      </p:sp>
    </p:spTree>
    <p:extLst>
      <p:ext uri="{BB962C8B-B14F-4D97-AF65-F5344CB8AC3E}">
        <p14:creationId xmlns:p14="http://schemas.microsoft.com/office/powerpoint/2010/main" val="2784997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11480" y="987552"/>
            <a:ext cx="4485861" cy="1088136"/>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100" b="1" dirty="0">
                <a:solidFill>
                  <a:srgbClr val="0C794F"/>
                </a:solidFill>
                <a:latin typeface="+mj-lt"/>
                <a:ea typeface="+mj-ea"/>
                <a:cs typeface="+mj-cs"/>
              </a:rPr>
              <a:t>Sample Tweets: Promoting in Under 160 Characters </a:t>
            </a:r>
          </a:p>
        </p:txBody>
      </p:sp>
      <p:sp>
        <p:nvSpPr>
          <p:cNvPr id="16" name="Rectangle 15">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Rectangle 4"/>
          <p:cNvSpPr/>
          <p:nvPr/>
        </p:nvSpPr>
        <p:spPr>
          <a:xfrm>
            <a:off x="411479" y="2688336"/>
            <a:ext cx="4498848" cy="3584448"/>
          </a:xfrm>
          <a:prstGeom prst="rect">
            <a:avLst/>
          </a:prstGeom>
        </p:spPr>
        <p:txBody>
          <a:bodyPr vert="horz" lIns="91440" tIns="45720" rIns="91440" bIns="45720" rtlCol="0" anchor="t">
            <a:normAutofit/>
          </a:bodyPr>
          <a:lstStyle/>
          <a:p>
            <a:pPr marL="285739" indent="-228600">
              <a:lnSpc>
                <a:spcPct val="90000"/>
              </a:lnSpc>
              <a:spcAft>
                <a:spcPts val="600"/>
              </a:spcAft>
              <a:buFont typeface="Arial" panose="020B0604020202020204" pitchFamily="34" charset="0"/>
              <a:buChar char="•"/>
            </a:pPr>
            <a:r>
              <a:rPr lang="en-US" sz="1700"/>
              <a:t>Want to become a great teacher? Start with a great program! [We are/EPP Name is] accredited by @caepupdates #edprepmatters</a:t>
            </a:r>
          </a:p>
          <a:p>
            <a:pPr marL="285739" indent="-228600">
              <a:lnSpc>
                <a:spcPct val="90000"/>
              </a:lnSpc>
              <a:spcAft>
                <a:spcPts val="600"/>
              </a:spcAft>
              <a:buFont typeface="Arial" panose="020B0604020202020204" pitchFamily="34" charset="0"/>
              <a:buChar char="•"/>
            </a:pPr>
            <a:r>
              <a:rPr lang="en-US" sz="1700"/>
              <a:t>[EPP Name] just earned @caepupdates national accreditation through 20XX. </a:t>
            </a:r>
          </a:p>
          <a:p>
            <a:pPr marL="285739" indent="-228600">
              <a:lnSpc>
                <a:spcPct val="90000"/>
              </a:lnSpc>
              <a:spcAft>
                <a:spcPts val="600"/>
              </a:spcAft>
              <a:buFont typeface="Arial" panose="020B0604020202020204" pitchFamily="34" charset="0"/>
              <a:buChar char="•"/>
            </a:pPr>
            <a:r>
              <a:rPr lang="en-US" sz="1700"/>
              <a:t>[EPP Name] is committed to excellence in #educatorprep! #CAEPAccredited @caepupdates</a:t>
            </a:r>
          </a:p>
          <a:p>
            <a:pPr marL="285739" indent="-228600">
              <a:lnSpc>
                <a:spcPct val="90000"/>
              </a:lnSpc>
              <a:spcAft>
                <a:spcPts val="600"/>
              </a:spcAft>
              <a:buFont typeface="Arial" panose="020B0604020202020204" pitchFamily="34" charset="0"/>
              <a:buChar char="•"/>
            </a:pPr>
            <a:r>
              <a:rPr lang="en-US" sz="1700"/>
              <a:t>Our @caepupdates accreditation means we practice learning &amp; improving #teacherprep </a:t>
            </a:r>
          </a:p>
          <a:p>
            <a:pPr marL="285739" indent="-228600">
              <a:lnSpc>
                <a:spcPct val="90000"/>
              </a:lnSpc>
              <a:spcAft>
                <a:spcPts val="600"/>
              </a:spcAft>
              <a:buFont typeface="Arial" panose="020B0604020202020204" pitchFamily="34" charset="0"/>
              <a:buChar char="•"/>
            </a:pPr>
            <a:r>
              <a:rPr lang="en-US" sz="1700"/>
              <a:t>Earning @caepupdates accreditation shows our teacher candidates will be ready to teach on day one</a:t>
            </a:r>
          </a:p>
        </p:txBody>
      </p:sp>
      <p:pic>
        <p:nvPicPr>
          <p:cNvPr id="7" name="Picture 6" descr="A picture containing company name&#10;&#10;Description automatically generated">
            <a:extLst>
              <a:ext uri="{FF2B5EF4-FFF2-40B4-BE49-F238E27FC236}">
                <a16:creationId xmlns:a16="http://schemas.microsoft.com/office/drawing/2014/main" id="{E538BDEA-B666-46C1-83B5-5CFFA4EE5A9E}"/>
              </a:ext>
            </a:extLst>
          </p:cNvPr>
          <p:cNvPicPr>
            <a:picLocks noChangeAspect="1"/>
          </p:cNvPicPr>
          <p:nvPr/>
        </p:nvPicPr>
        <p:blipFill rotWithShape="1">
          <a:blip r:embed="rId2">
            <a:extLst>
              <a:ext uri="{28A0092B-C50C-407E-A947-70E740481C1C}">
                <a14:useLocalDpi xmlns:a14="http://schemas.microsoft.com/office/drawing/2010/main" val="0"/>
              </a:ext>
            </a:extLst>
          </a:blip>
          <a:srcRect l="5297" r="25692"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8" name="Rectangle 7">
            <a:extLst>
              <a:ext uri="{FF2B5EF4-FFF2-40B4-BE49-F238E27FC236}">
                <a16:creationId xmlns:a16="http://schemas.microsoft.com/office/drawing/2014/main" id="{AE3BC04B-E88A-422F-9423-FC2A03936F2E}"/>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15" name="Rectangle 14">
            <a:extLst>
              <a:ext uri="{FF2B5EF4-FFF2-40B4-BE49-F238E27FC236}">
                <a16:creationId xmlns:a16="http://schemas.microsoft.com/office/drawing/2014/main" id="{EF2BE614-619A-4569-AC03-75497F46764A}"/>
              </a:ext>
            </a:extLst>
          </p:cNvPr>
          <p:cNvSpPr/>
          <p:nvPr/>
        </p:nvSpPr>
        <p:spPr>
          <a:xfrm>
            <a:off x="8529403" y="6560359"/>
            <a:ext cx="3662597" cy="303416"/>
          </a:xfrm>
          <a:prstGeom prst="rect">
            <a:avLst/>
          </a:prstGeom>
        </p:spPr>
        <p:txBody>
          <a:bodyPr wrap="square">
            <a:spAutoFit/>
          </a:bodyPr>
          <a:lstStyle/>
          <a:p>
            <a:r>
              <a:rPr lang="en-US" sz="1333" dirty="0"/>
              <a:t>EPP BRANDING GUIDE FALL 2020 | 11</a:t>
            </a:r>
          </a:p>
        </p:txBody>
      </p:sp>
    </p:spTree>
    <p:extLst>
      <p:ext uri="{BB962C8B-B14F-4D97-AF65-F5344CB8AC3E}">
        <p14:creationId xmlns:p14="http://schemas.microsoft.com/office/powerpoint/2010/main" val="2538859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silhouette&#10;&#10;Description automatically generated">
            <a:extLst>
              <a:ext uri="{FF2B5EF4-FFF2-40B4-BE49-F238E27FC236}">
                <a16:creationId xmlns:a16="http://schemas.microsoft.com/office/drawing/2014/main" id="{8A6FB17E-8F81-4C8D-90E9-6F0912066672}"/>
              </a:ext>
            </a:extLst>
          </p:cNvPr>
          <p:cNvPicPr>
            <a:picLocks noChangeAspect="1"/>
          </p:cNvPicPr>
          <p:nvPr/>
        </p:nvPicPr>
        <p:blipFill rotWithShape="1">
          <a:blip r:embed="rId2">
            <a:extLst>
              <a:ext uri="{28A0092B-C50C-407E-A947-70E740481C1C}">
                <a14:useLocalDpi xmlns:a14="http://schemas.microsoft.com/office/drawing/2010/main" val="0"/>
              </a:ext>
            </a:extLst>
          </a:blip>
          <a:srcRect l="10946" r="10687"/>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1" name="Freeform: Shape 10">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9909C45-39E5-44D3-8A58-F3A3FF9D07CF}"/>
              </a:ext>
            </a:extLst>
          </p:cNvPr>
          <p:cNvSpPr txBox="1"/>
          <p:nvPr/>
        </p:nvSpPr>
        <p:spPr>
          <a:xfrm>
            <a:off x="477981" y="1122363"/>
            <a:ext cx="4023360" cy="3204134"/>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b="1" dirty="0">
                <a:solidFill>
                  <a:srgbClr val="0C794F"/>
                </a:solidFill>
                <a:latin typeface="+mj-lt"/>
                <a:ea typeface="+mj-ea"/>
                <a:cs typeface="+mj-cs"/>
              </a:rPr>
              <a:t>LinkedIn</a:t>
            </a:r>
          </a:p>
          <a:p>
            <a:pPr algn="ctr">
              <a:lnSpc>
                <a:spcPct val="90000"/>
              </a:lnSpc>
              <a:spcBef>
                <a:spcPct val="0"/>
              </a:spcBef>
              <a:spcAft>
                <a:spcPts val="600"/>
              </a:spcAft>
            </a:pPr>
            <a:endParaRPr lang="en-US" sz="4800" b="1" dirty="0">
              <a:solidFill>
                <a:srgbClr val="0C794F"/>
              </a:solidFill>
              <a:latin typeface="+mj-lt"/>
              <a:ea typeface="+mj-ea"/>
              <a:cs typeface="+mj-cs"/>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5946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82C85CF-5C87-4693-AB7D-3E64355BD0B7}"/>
              </a:ext>
            </a:extLst>
          </p:cNvPr>
          <p:cNvSpPr txBox="1"/>
          <p:nvPr/>
        </p:nvSpPr>
        <p:spPr>
          <a:xfrm>
            <a:off x="411480" y="987552"/>
            <a:ext cx="4485861" cy="108813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b="1" dirty="0">
                <a:solidFill>
                  <a:srgbClr val="0C794F"/>
                </a:solidFill>
                <a:latin typeface="+mj-lt"/>
                <a:ea typeface="+mj-ea"/>
                <a:cs typeface="+mj-cs"/>
              </a:rPr>
              <a:t>Connect with CAEP and tour EPP community on the worlds largest professional social network! </a:t>
            </a:r>
          </a:p>
        </p:txBody>
      </p:sp>
      <p:sp>
        <p:nvSpPr>
          <p:cNvPr id="12" name="Rectangle 11">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F4A6B717-D7F7-4276-929D-7A27E227D7A1}"/>
              </a:ext>
            </a:extLst>
          </p:cNvPr>
          <p:cNvSpPr txBox="1"/>
          <p:nvPr/>
        </p:nvSpPr>
        <p:spPr>
          <a:xfrm>
            <a:off x="411479" y="2688336"/>
            <a:ext cx="4498848" cy="358444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dirty="0"/>
              <a:t>Connect with CAEP and our staff. Promote and share:</a:t>
            </a:r>
          </a:p>
          <a:p>
            <a:pPr marL="285750" indent="-228600">
              <a:lnSpc>
                <a:spcPct val="90000"/>
              </a:lnSpc>
              <a:spcAft>
                <a:spcPts val="600"/>
              </a:spcAft>
              <a:buFont typeface="Arial" panose="020B0604020202020204" pitchFamily="34" charset="0"/>
              <a:buChar char="•"/>
            </a:pPr>
            <a:r>
              <a:rPr lang="en-US" dirty="0"/>
              <a:t>Events</a:t>
            </a:r>
          </a:p>
          <a:p>
            <a:pPr marL="285750" indent="-228600">
              <a:lnSpc>
                <a:spcPct val="90000"/>
              </a:lnSpc>
              <a:spcAft>
                <a:spcPts val="600"/>
              </a:spcAft>
              <a:buFont typeface="Arial" panose="020B0604020202020204" pitchFamily="34" charset="0"/>
              <a:buChar char="•"/>
            </a:pPr>
            <a:r>
              <a:rPr lang="en-US" dirty="0"/>
              <a:t>News</a:t>
            </a:r>
          </a:p>
          <a:p>
            <a:pPr marL="285750" indent="-228600">
              <a:lnSpc>
                <a:spcPct val="90000"/>
              </a:lnSpc>
              <a:spcAft>
                <a:spcPts val="600"/>
              </a:spcAft>
              <a:buFont typeface="Arial" panose="020B0604020202020204" pitchFamily="34" charset="0"/>
              <a:buChar char="•"/>
            </a:pPr>
            <a:r>
              <a:rPr lang="en-US" dirty="0"/>
              <a:t>Resources</a:t>
            </a:r>
          </a:p>
          <a:p>
            <a:pPr marL="285750" indent="-228600">
              <a:lnSpc>
                <a:spcPct val="90000"/>
              </a:lnSpc>
              <a:spcAft>
                <a:spcPts val="600"/>
              </a:spcAft>
              <a:buFont typeface="Arial" panose="020B0604020202020204" pitchFamily="34" charset="0"/>
              <a:buChar char="•"/>
            </a:pPr>
            <a:r>
              <a:rPr lang="en-US" dirty="0"/>
              <a:t>Organizational Updates</a:t>
            </a:r>
          </a:p>
          <a:p>
            <a:pPr marL="285750"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dirty="0"/>
              <a:t>CAEP uses LinkedIn to promote news and updates within our network. Access sources of information from other institutions organizations that share in our mission. </a:t>
            </a:r>
          </a:p>
        </p:txBody>
      </p:sp>
      <p:pic>
        <p:nvPicPr>
          <p:cNvPr id="5" name="Picture 4" descr="A picture containing text, silhouette&#10;&#10;Description automatically generated">
            <a:extLst>
              <a:ext uri="{FF2B5EF4-FFF2-40B4-BE49-F238E27FC236}">
                <a16:creationId xmlns:a16="http://schemas.microsoft.com/office/drawing/2014/main" id="{58EB3A96-8A1B-408A-BCEA-3143F948D368}"/>
              </a:ext>
            </a:extLst>
          </p:cNvPr>
          <p:cNvPicPr>
            <a:picLocks noChangeAspect="1"/>
          </p:cNvPicPr>
          <p:nvPr/>
        </p:nvPicPr>
        <p:blipFill rotWithShape="1">
          <a:blip r:embed="rId2">
            <a:extLst>
              <a:ext uri="{28A0092B-C50C-407E-A947-70E740481C1C}">
                <a14:useLocalDpi xmlns:a14="http://schemas.microsoft.com/office/drawing/2010/main" val="0"/>
              </a:ext>
            </a:extLst>
          </a:blip>
          <a:srcRect l="15036" r="18212"/>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1031232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14739" y="81615"/>
            <a:ext cx="4485861" cy="1088136"/>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400" b="1" i="1" dirty="0">
                <a:solidFill>
                  <a:srgbClr val="0C794F"/>
                </a:solidFill>
                <a:latin typeface="+mj-lt"/>
                <a:ea typeface="+mj-ea"/>
                <a:cs typeface="+mj-cs"/>
              </a:rPr>
              <a:t>What is CAEP?</a:t>
            </a:r>
          </a:p>
        </p:txBody>
      </p:sp>
      <p:sp>
        <p:nvSpPr>
          <p:cNvPr id="16" name="Rectangle 15">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Rectangle 4"/>
          <p:cNvSpPr/>
          <p:nvPr/>
        </p:nvSpPr>
        <p:spPr>
          <a:xfrm>
            <a:off x="301752" y="1169751"/>
            <a:ext cx="4498848" cy="3584448"/>
          </a:xfrm>
          <a:prstGeom prst="rect">
            <a:avLst/>
          </a:prstGeom>
        </p:spPr>
        <p:txBody>
          <a:bodyPr vert="horz" lIns="91440" tIns="45720" rIns="91440" bIns="45720" rtlCol="0" anchor="t">
            <a:noAutofit/>
          </a:bodyPr>
          <a:lstStyle/>
          <a:p>
            <a:pPr marL="285115" indent="-228600">
              <a:lnSpc>
                <a:spcPct val="90000"/>
              </a:lnSpc>
              <a:spcAft>
                <a:spcPts val="600"/>
              </a:spcAft>
              <a:buFont typeface="Arial" panose="020B0604020202020204" pitchFamily="34" charset="0"/>
              <a:buChar char="•"/>
            </a:pPr>
            <a:r>
              <a:rPr lang="en-US" sz="2000" dirty="0"/>
              <a:t>CAEP is the only national accreditor for educator preparation recognized by the Council for Higher Education Accreditation.</a:t>
            </a:r>
          </a:p>
          <a:p>
            <a:pPr marL="829945" lvl="1" indent="-228600">
              <a:lnSpc>
                <a:spcPct val="90000"/>
              </a:lnSpc>
              <a:spcAft>
                <a:spcPts val="600"/>
              </a:spcAft>
              <a:buFont typeface="Arial" panose="020B0604020202020204" pitchFamily="34" charset="0"/>
              <a:buChar char="•"/>
            </a:pPr>
            <a:r>
              <a:rPr lang="en-US" sz="2000" b="1" dirty="0"/>
              <a:t>Vision</a:t>
            </a:r>
            <a:r>
              <a:rPr lang="en-US" sz="2000" dirty="0"/>
              <a:t>: Excellence in educator preparation accreditation.</a:t>
            </a:r>
          </a:p>
          <a:p>
            <a:pPr marL="829945" lvl="1" indent="-228600">
              <a:lnSpc>
                <a:spcPct val="90000"/>
              </a:lnSpc>
              <a:spcAft>
                <a:spcPts val="600"/>
              </a:spcAft>
              <a:buFont typeface="Arial" panose="020B0604020202020204" pitchFamily="34" charset="0"/>
              <a:buChar char="•"/>
            </a:pPr>
            <a:r>
              <a:rPr lang="en-US" sz="2000" b="1" dirty="0"/>
              <a:t>Mission</a:t>
            </a:r>
            <a:r>
              <a:rPr lang="en-US" sz="2000" dirty="0"/>
              <a:t>: CAEP advances equity and excellence in educator preparation through evidence-based accreditation that assures quality and supports continuous improvement to strengthen P-12 student learning.</a:t>
            </a:r>
          </a:p>
          <a:p>
            <a:pPr marL="285115" indent="-228600">
              <a:lnSpc>
                <a:spcPct val="90000"/>
              </a:lnSpc>
              <a:spcAft>
                <a:spcPts val="600"/>
              </a:spcAft>
              <a:buFont typeface="Arial" panose="020B0604020202020204" pitchFamily="34" charset="0"/>
              <a:buChar char="•"/>
            </a:pPr>
            <a:r>
              <a:rPr lang="en-US" sz="2000" dirty="0"/>
              <a:t>Accreditation is a nongovernmental activity based on peer review that serves the dual functions of assuring quality and promoting improvement.</a:t>
            </a:r>
          </a:p>
        </p:txBody>
      </p:sp>
      <p:pic>
        <p:nvPicPr>
          <p:cNvPr id="7" name="Picture 6" descr="A picture containing indoor, metalware, automaton, wheel&#10;&#10;Description automatically generated">
            <a:extLst>
              <a:ext uri="{FF2B5EF4-FFF2-40B4-BE49-F238E27FC236}">
                <a16:creationId xmlns:a16="http://schemas.microsoft.com/office/drawing/2014/main" id="{51F3D146-C0D8-477A-8BE4-C62CA7085100}"/>
              </a:ext>
            </a:extLst>
          </p:cNvPr>
          <p:cNvPicPr>
            <a:picLocks noChangeAspect="1"/>
          </p:cNvPicPr>
          <p:nvPr/>
        </p:nvPicPr>
        <p:blipFill rotWithShape="1">
          <a:blip r:embed="rId2">
            <a:extLst>
              <a:ext uri="{28A0092B-C50C-407E-A947-70E740481C1C}">
                <a14:useLocalDpi xmlns:a14="http://schemas.microsoft.com/office/drawing/2010/main" val="0"/>
              </a:ext>
            </a:extLst>
          </a:blip>
          <a:srcRect l="46463" r="2016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6" name="Rectangle 5">
            <a:extLst>
              <a:ext uri="{FF2B5EF4-FFF2-40B4-BE49-F238E27FC236}">
                <a16:creationId xmlns:a16="http://schemas.microsoft.com/office/drawing/2014/main" id="{E4CD8348-892C-4C4E-BAFC-2BF55CD5E28C}"/>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12" name="Rectangle 11">
            <a:extLst>
              <a:ext uri="{FF2B5EF4-FFF2-40B4-BE49-F238E27FC236}">
                <a16:creationId xmlns:a16="http://schemas.microsoft.com/office/drawing/2014/main" id="{2ACF9ADC-2D4B-433C-ADF2-901366495358}"/>
              </a:ext>
            </a:extLst>
          </p:cNvPr>
          <p:cNvSpPr/>
          <p:nvPr/>
        </p:nvSpPr>
        <p:spPr>
          <a:xfrm>
            <a:off x="8529403" y="6560359"/>
            <a:ext cx="3662597" cy="303416"/>
          </a:xfrm>
          <a:prstGeom prst="rect">
            <a:avLst/>
          </a:prstGeom>
        </p:spPr>
        <p:txBody>
          <a:bodyPr wrap="square">
            <a:spAutoFit/>
          </a:bodyPr>
          <a:lstStyle/>
          <a:p>
            <a:r>
              <a:rPr lang="en-US" sz="1333" dirty="0"/>
              <a:t>EPP BRANDING GUIDE FALL 2020 | 14</a:t>
            </a:r>
          </a:p>
        </p:txBody>
      </p:sp>
    </p:spTree>
    <p:extLst>
      <p:ext uri="{BB962C8B-B14F-4D97-AF65-F5344CB8AC3E}">
        <p14:creationId xmlns:p14="http://schemas.microsoft.com/office/powerpoint/2010/main" val="1709875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D33529-324B-42CC-BAC5-E21E01F281AC}"/>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3" name="Rectangle 2"/>
          <p:cNvSpPr/>
          <p:nvPr/>
        </p:nvSpPr>
        <p:spPr>
          <a:xfrm>
            <a:off x="771139" y="993761"/>
            <a:ext cx="4120901" cy="451342"/>
          </a:xfrm>
          <a:prstGeom prst="rect">
            <a:avLst/>
          </a:prstGeom>
        </p:spPr>
        <p:txBody>
          <a:bodyPr wrap="square">
            <a:spAutoFit/>
          </a:bodyPr>
          <a:lstStyle/>
          <a:p>
            <a:r>
              <a:rPr lang="en-US" sz="2333" i="1" dirty="0"/>
              <a:t>CAEP Accredited Provider Logo</a:t>
            </a:r>
          </a:p>
        </p:txBody>
      </p:sp>
      <p:sp>
        <p:nvSpPr>
          <p:cNvPr id="4" name="Rectangle 3"/>
          <p:cNvSpPr/>
          <p:nvPr/>
        </p:nvSpPr>
        <p:spPr>
          <a:xfrm>
            <a:off x="771143" y="1404809"/>
            <a:ext cx="11311738" cy="605230"/>
          </a:xfrm>
          <a:prstGeom prst="rect">
            <a:avLst/>
          </a:prstGeom>
        </p:spPr>
        <p:txBody>
          <a:bodyPr wrap="square">
            <a:spAutoFit/>
          </a:bodyPr>
          <a:lstStyle/>
          <a:p>
            <a:r>
              <a:rPr lang="en-US" sz="3333" b="1" dirty="0"/>
              <a:t>Logos</a:t>
            </a:r>
          </a:p>
        </p:txBody>
      </p:sp>
      <p:sp>
        <p:nvSpPr>
          <p:cNvPr id="5" name="Rectangle 4"/>
          <p:cNvSpPr/>
          <p:nvPr/>
        </p:nvSpPr>
        <p:spPr>
          <a:xfrm>
            <a:off x="771143" y="2203078"/>
            <a:ext cx="10019869" cy="4093428"/>
          </a:xfrm>
          <a:prstGeom prst="rect">
            <a:avLst/>
          </a:prstGeom>
        </p:spPr>
        <p:txBody>
          <a:bodyPr wrap="square">
            <a:spAutoFit/>
          </a:bodyPr>
          <a:lstStyle/>
          <a:p>
            <a:pPr marL="238115" indent="-238115">
              <a:buFont typeface="Arial"/>
              <a:buChar char="•"/>
            </a:pPr>
            <a:r>
              <a:rPr lang="en-US" sz="2000" dirty="0"/>
              <a:t>The toolkit contains three logo options, each with variations that will support various types of websites and collateral items.</a:t>
            </a:r>
          </a:p>
          <a:p>
            <a:pPr marL="782352" lvl="1" indent="-238115">
              <a:buFont typeface="Arial"/>
              <a:buChar char="•"/>
            </a:pPr>
            <a:r>
              <a:rPr lang="en-US" sz="2000" dirty="0"/>
              <a:t>CAEP Accredited EPP Logo</a:t>
            </a:r>
          </a:p>
          <a:p>
            <a:pPr marL="782352" lvl="1" indent="-238115">
              <a:buFont typeface="Arial"/>
              <a:buChar char="•"/>
            </a:pPr>
            <a:r>
              <a:rPr lang="en-US" sz="2000" dirty="0"/>
              <a:t>CAEP Accredited EPP Badge</a:t>
            </a:r>
          </a:p>
          <a:p>
            <a:pPr marL="782352" lvl="1" indent="-238115">
              <a:buFont typeface="Arial"/>
              <a:buChar char="•"/>
            </a:pPr>
            <a:r>
              <a:rPr lang="en-US" sz="2000" dirty="0"/>
              <a:t>Standard CAEP Logo</a:t>
            </a:r>
          </a:p>
          <a:p>
            <a:pPr indent="-238115">
              <a:buFont typeface="Arial"/>
              <a:buChar char="•"/>
            </a:pPr>
            <a:r>
              <a:rPr lang="en-US" sz="2000" dirty="0"/>
              <a:t>While required to be visible and legible, the placement of the logo should be secondary to the branding of the EPP.</a:t>
            </a:r>
          </a:p>
          <a:p>
            <a:pPr indent="-238115">
              <a:buFont typeface="Arial"/>
              <a:buChar char="•"/>
            </a:pPr>
            <a:r>
              <a:rPr lang="en-US" sz="2000" dirty="0"/>
              <a:t>Provide a link to CAEP’s website through the CAEP logo. Suggested landing pages: </a:t>
            </a:r>
          </a:p>
          <a:p>
            <a:pPr marL="544237" lvl="2" indent="-238115">
              <a:buFont typeface="Arial"/>
              <a:buChar char="•"/>
            </a:pPr>
            <a:r>
              <a:rPr lang="en-US" sz="2000" dirty="0">
                <a:hlinkClick r:id="rId2"/>
              </a:rPr>
              <a:t>What is Accreditation? </a:t>
            </a:r>
            <a:endParaRPr lang="en-US" sz="2000" dirty="0"/>
          </a:p>
          <a:p>
            <a:pPr marL="544237" lvl="2" indent="-238115">
              <a:buFont typeface="Arial"/>
              <a:buChar char="•"/>
            </a:pPr>
            <a:r>
              <a:rPr lang="en-US" sz="2000" dirty="0">
                <a:hlinkClick r:id="rId3"/>
              </a:rPr>
              <a:t>Why it Matters</a:t>
            </a:r>
            <a:endParaRPr lang="en-US" sz="2000" dirty="0"/>
          </a:p>
          <a:p>
            <a:pPr marL="238115" indent="-238115">
              <a:buFont typeface="Arial"/>
              <a:buChar char="•"/>
            </a:pPr>
            <a:r>
              <a:rPr lang="en-US" sz="2000" dirty="0"/>
              <a:t>Modification of any of the CAEP logos is not permitted. The CAEP Logo Style Guide is included in the toolkit for guidance. If any modifications are needed, please contact </a:t>
            </a:r>
            <a:r>
              <a:rPr lang="en-US" sz="2000" dirty="0">
                <a:hlinkClick r:id="rId4"/>
              </a:rPr>
              <a:t>communications@caepnet.org</a:t>
            </a:r>
            <a:r>
              <a:rPr lang="en-US" sz="2000" dirty="0"/>
              <a:t> for support.</a:t>
            </a:r>
          </a:p>
        </p:txBody>
      </p:sp>
      <p:pic>
        <p:nvPicPr>
          <p:cNvPr id="7" name="Picture 6" descr="A close up of a sign&#10;&#10;Description generated with very high confidence">
            <a:extLst>
              <a:ext uri="{FF2B5EF4-FFF2-40B4-BE49-F238E27FC236}">
                <a16:creationId xmlns:a16="http://schemas.microsoft.com/office/drawing/2014/main" id="{41F98F6C-415D-4F9A-BC01-DD4651C66FC5}"/>
              </a:ext>
            </a:extLst>
          </p:cNvPr>
          <p:cNvPicPr>
            <a:picLocks noChangeAspect="1"/>
          </p:cNvPicPr>
          <p:nvPr/>
        </p:nvPicPr>
        <p:blipFill rotWithShape="1">
          <a:blip r:embed="rId5">
            <a:extLst>
              <a:ext uri="{28A0092B-C50C-407E-A947-70E740481C1C}">
                <a14:useLocalDpi xmlns:a14="http://schemas.microsoft.com/office/drawing/2010/main" val="0"/>
              </a:ext>
            </a:extLst>
          </a:blip>
          <a:srcRect b="18540"/>
          <a:stretch/>
        </p:blipFill>
        <p:spPr>
          <a:xfrm>
            <a:off x="4932690" y="634048"/>
            <a:ext cx="1163310" cy="1437103"/>
          </a:xfrm>
          <a:prstGeom prst="rect">
            <a:avLst/>
          </a:prstGeom>
        </p:spPr>
      </p:pic>
      <p:pic>
        <p:nvPicPr>
          <p:cNvPr id="8" name="Picture 7" descr="A close up of a sign&#10;&#10;Description generated with very high confidence">
            <a:extLst>
              <a:ext uri="{FF2B5EF4-FFF2-40B4-BE49-F238E27FC236}">
                <a16:creationId xmlns:a16="http://schemas.microsoft.com/office/drawing/2014/main" id="{149736DA-572E-4DDC-A8B7-A3955D4098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27012" y="993761"/>
            <a:ext cx="3681991" cy="780290"/>
          </a:xfrm>
          <a:prstGeom prst="rect">
            <a:avLst/>
          </a:prstGeom>
        </p:spPr>
      </p:pic>
      <p:sp>
        <p:nvSpPr>
          <p:cNvPr id="10" name="Rectangle 9">
            <a:extLst>
              <a:ext uri="{FF2B5EF4-FFF2-40B4-BE49-F238E27FC236}">
                <a16:creationId xmlns:a16="http://schemas.microsoft.com/office/drawing/2014/main" id="{3B821005-F449-4465-B0BB-CF50A4DBDF04}"/>
              </a:ext>
            </a:extLst>
          </p:cNvPr>
          <p:cNvSpPr/>
          <p:nvPr/>
        </p:nvSpPr>
        <p:spPr>
          <a:xfrm>
            <a:off x="8529403" y="6560359"/>
            <a:ext cx="3662597" cy="303416"/>
          </a:xfrm>
          <a:prstGeom prst="rect">
            <a:avLst/>
          </a:prstGeom>
        </p:spPr>
        <p:txBody>
          <a:bodyPr wrap="square">
            <a:spAutoFit/>
          </a:bodyPr>
          <a:lstStyle/>
          <a:p>
            <a:r>
              <a:rPr lang="en-US" sz="1333" dirty="0"/>
              <a:t>EPP BRANDING GUIDE FALL 2020 | 15</a:t>
            </a:r>
          </a:p>
        </p:txBody>
      </p:sp>
    </p:spTree>
    <p:extLst>
      <p:ext uri="{BB962C8B-B14F-4D97-AF65-F5344CB8AC3E}">
        <p14:creationId xmlns:p14="http://schemas.microsoft.com/office/powerpoint/2010/main" val="2083749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225BC15-8600-4708-8C6E-519632081503}"/>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3" name="Rectangle 2"/>
          <p:cNvSpPr/>
          <p:nvPr/>
        </p:nvSpPr>
        <p:spPr>
          <a:xfrm>
            <a:off x="771139" y="993761"/>
            <a:ext cx="11311738" cy="451342"/>
          </a:xfrm>
          <a:prstGeom prst="rect">
            <a:avLst/>
          </a:prstGeom>
        </p:spPr>
        <p:txBody>
          <a:bodyPr wrap="square">
            <a:spAutoFit/>
          </a:bodyPr>
          <a:lstStyle/>
          <a:p>
            <a:r>
              <a:rPr lang="en-US" sz="2333" i="1" dirty="0"/>
              <a:t>Standard CAEP Logo</a:t>
            </a:r>
          </a:p>
        </p:txBody>
      </p:sp>
      <p:sp>
        <p:nvSpPr>
          <p:cNvPr id="4" name="Rectangle 3"/>
          <p:cNvSpPr/>
          <p:nvPr/>
        </p:nvSpPr>
        <p:spPr>
          <a:xfrm>
            <a:off x="771143" y="1404809"/>
            <a:ext cx="11311738" cy="605230"/>
          </a:xfrm>
          <a:prstGeom prst="rect">
            <a:avLst/>
          </a:prstGeom>
        </p:spPr>
        <p:txBody>
          <a:bodyPr wrap="square">
            <a:spAutoFit/>
          </a:bodyPr>
          <a:lstStyle/>
          <a:p>
            <a:r>
              <a:rPr lang="en-US" sz="3333" b="1" dirty="0"/>
              <a:t>Logos</a:t>
            </a:r>
          </a:p>
        </p:txBody>
      </p:sp>
      <p:sp>
        <p:nvSpPr>
          <p:cNvPr id="5" name="Rectangle 4"/>
          <p:cNvSpPr/>
          <p:nvPr/>
        </p:nvSpPr>
        <p:spPr>
          <a:xfrm>
            <a:off x="771143" y="2203079"/>
            <a:ext cx="10019869" cy="3170099"/>
          </a:xfrm>
          <a:prstGeom prst="rect">
            <a:avLst/>
          </a:prstGeom>
        </p:spPr>
        <p:txBody>
          <a:bodyPr wrap="square">
            <a:spAutoFit/>
          </a:bodyPr>
          <a:lstStyle/>
          <a:p>
            <a:pPr marL="285739" indent="-285739">
              <a:buFont typeface="Arial"/>
              <a:buChar char="•"/>
            </a:pPr>
            <a:r>
              <a:rPr lang="en-US" sz="2000" dirty="0"/>
              <a:t>The Standard CAEP Logo is familiar. </a:t>
            </a:r>
          </a:p>
          <a:p>
            <a:pPr marL="829975" lvl="1" indent="-285739">
              <a:buFont typeface="Arial"/>
              <a:buChar char="•"/>
            </a:pPr>
            <a:r>
              <a:rPr lang="en-US" sz="2000" dirty="0"/>
              <a:t>It is preferable to use the Accredited EPP Logo or Badge to denote an EPP’s accreditation status visually.</a:t>
            </a:r>
          </a:p>
          <a:p>
            <a:pPr marL="829975" lvl="1" indent="-285739">
              <a:buFont typeface="Arial"/>
              <a:buChar char="•"/>
            </a:pPr>
            <a:r>
              <a:rPr lang="en-US" sz="2000" dirty="0"/>
              <a:t>It may be appropriate for use in an EPP’s materials, such as when it appears alongside logos of other accrediting or credentialing bodies. </a:t>
            </a:r>
          </a:p>
          <a:p>
            <a:pPr marL="285739" indent="-285739">
              <a:buFont typeface="Arial"/>
              <a:buChar char="•"/>
            </a:pPr>
            <a:r>
              <a:rPr lang="en-US" sz="2000" dirty="0"/>
              <a:t>The toolkit contains four versions of the CAEP logo:</a:t>
            </a:r>
          </a:p>
          <a:p>
            <a:pPr marL="829975" lvl="1" indent="-285739">
              <a:buFont typeface="Arial"/>
              <a:buChar char="•"/>
            </a:pPr>
            <a:r>
              <a:rPr lang="en-US" sz="2000" dirty="0"/>
              <a:t>Standard logo – rectangular, in JPEG, PNG, and EPS formats</a:t>
            </a:r>
          </a:p>
          <a:p>
            <a:pPr marL="829975" lvl="1" indent="-285739">
              <a:buFont typeface="Arial"/>
              <a:buChar char="•"/>
            </a:pPr>
            <a:r>
              <a:rPr lang="en-US" sz="2000" dirty="0"/>
              <a:t>Stacked logo – square, CAEP appears above the full organization name</a:t>
            </a:r>
          </a:p>
          <a:p>
            <a:pPr marL="829975" lvl="1" indent="-285739">
              <a:buFont typeface="Arial"/>
              <a:buChar char="•"/>
            </a:pPr>
            <a:r>
              <a:rPr lang="en-US" sz="2000" dirty="0"/>
              <a:t>Reversed logos (2) – Appropriate against black/dark backgrounds, with gray or gold swoosh</a:t>
            </a:r>
          </a:p>
        </p:txBody>
      </p:sp>
      <p:sp>
        <p:nvSpPr>
          <p:cNvPr id="8" name="Rectangle 7">
            <a:extLst>
              <a:ext uri="{FF2B5EF4-FFF2-40B4-BE49-F238E27FC236}">
                <a16:creationId xmlns:a16="http://schemas.microsoft.com/office/drawing/2014/main" id="{C616CFC5-8EEB-4EC9-85DB-985DA5BB54E3}"/>
              </a:ext>
            </a:extLst>
          </p:cNvPr>
          <p:cNvSpPr/>
          <p:nvPr/>
        </p:nvSpPr>
        <p:spPr>
          <a:xfrm>
            <a:off x="8529403" y="6560359"/>
            <a:ext cx="3662597" cy="303416"/>
          </a:xfrm>
          <a:prstGeom prst="rect">
            <a:avLst/>
          </a:prstGeom>
        </p:spPr>
        <p:txBody>
          <a:bodyPr wrap="square">
            <a:spAutoFit/>
          </a:bodyPr>
          <a:lstStyle/>
          <a:p>
            <a:r>
              <a:rPr lang="en-US" sz="1333" dirty="0"/>
              <a:t>EPP BRANDING GUIDE FALL 2020 | 16</a:t>
            </a:r>
          </a:p>
        </p:txBody>
      </p:sp>
      <p:sp>
        <p:nvSpPr>
          <p:cNvPr id="9" name="Rectangle 8">
            <a:extLst>
              <a:ext uri="{FF2B5EF4-FFF2-40B4-BE49-F238E27FC236}">
                <a16:creationId xmlns:a16="http://schemas.microsoft.com/office/drawing/2014/main" id="{58133234-743A-43C2-9BD5-072F18A29397}"/>
              </a:ext>
            </a:extLst>
          </p:cNvPr>
          <p:cNvSpPr/>
          <p:nvPr/>
        </p:nvSpPr>
        <p:spPr>
          <a:xfrm>
            <a:off x="8681803" y="6712759"/>
            <a:ext cx="3662597" cy="303416"/>
          </a:xfrm>
          <a:prstGeom prst="rect">
            <a:avLst/>
          </a:prstGeom>
        </p:spPr>
        <p:txBody>
          <a:bodyPr wrap="square">
            <a:spAutoFit/>
          </a:bodyPr>
          <a:lstStyle/>
          <a:p>
            <a:r>
              <a:rPr lang="en-US" sz="1333" dirty="0"/>
              <a:t>EPP BRANDING GUIDE FALL 2020 | 3</a:t>
            </a:r>
          </a:p>
        </p:txBody>
      </p:sp>
      <p:pic>
        <p:nvPicPr>
          <p:cNvPr id="10" name="Picture 9" descr="A picture containing text, clipart&#10;&#10;Description automatically generated">
            <a:extLst>
              <a:ext uri="{FF2B5EF4-FFF2-40B4-BE49-F238E27FC236}">
                <a16:creationId xmlns:a16="http://schemas.microsoft.com/office/drawing/2014/main" id="{4BD35414-376B-45CA-9589-A148480261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8571" y="329097"/>
            <a:ext cx="5502441" cy="1721582"/>
          </a:xfrm>
          <a:prstGeom prst="rect">
            <a:avLst/>
          </a:prstGeom>
        </p:spPr>
      </p:pic>
      <p:cxnSp>
        <p:nvCxnSpPr>
          <p:cNvPr id="14" name="Straight Arrow Connector 13">
            <a:extLst>
              <a:ext uri="{FF2B5EF4-FFF2-40B4-BE49-F238E27FC236}">
                <a16:creationId xmlns:a16="http://schemas.microsoft.com/office/drawing/2014/main" id="{127D0554-CF5C-4C78-BEF9-474E47A76D1B}"/>
              </a:ext>
            </a:extLst>
          </p:cNvPr>
          <p:cNvCxnSpPr/>
          <p:nvPr/>
        </p:nvCxnSpPr>
        <p:spPr>
          <a:xfrm>
            <a:off x="3417757" y="1219432"/>
            <a:ext cx="1678899" cy="0"/>
          </a:xfrm>
          <a:prstGeom prst="straightConnector1">
            <a:avLst/>
          </a:prstGeom>
          <a:ln w="73025">
            <a:solidFill>
              <a:srgbClr val="C0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037230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F1AC354-7448-41EE-AB35-966D46C32944}"/>
              </a:ext>
            </a:extLst>
          </p:cNvPr>
          <p:cNvPicPr>
            <a:picLocks noChangeAspect="1"/>
          </p:cNvPicPr>
          <p:nvPr/>
        </p:nvPicPr>
        <p:blipFill rotWithShape="1">
          <a:blip r:embed="rId2">
            <a:extLst>
              <a:ext uri="{28A0092B-C50C-407E-A947-70E740481C1C}">
                <a14:useLocalDpi xmlns:a14="http://schemas.microsoft.com/office/drawing/2010/main" val="0"/>
              </a:ext>
            </a:extLst>
          </a:blip>
          <a:srcRect l="18710" r="7343" b="1"/>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1" name="Freeform: Shape 10">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87E936C-3512-437B-9CAD-37AFC72A2E70}"/>
              </a:ext>
            </a:extLst>
          </p:cNvPr>
          <p:cNvSpPr txBox="1"/>
          <p:nvPr/>
        </p:nvSpPr>
        <p:spPr>
          <a:xfrm>
            <a:off x="477981" y="1122363"/>
            <a:ext cx="4023360" cy="3204134"/>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b="1" dirty="0">
                <a:solidFill>
                  <a:srgbClr val="0C794F"/>
                </a:solidFill>
                <a:latin typeface="+mj-lt"/>
                <a:ea typeface="+mj-ea"/>
                <a:cs typeface="+mj-cs"/>
              </a:rPr>
              <a:t>Media</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0525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3D6C50-722A-414D-862A-77444F91B594}"/>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3" name="Rectangle 2"/>
          <p:cNvSpPr/>
          <p:nvPr/>
        </p:nvSpPr>
        <p:spPr>
          <a:xfrm>
            <a:off x="771139" y="993761"/>
            <a:ext cx="11311738" cy="646331"/>
          </a:xfrm>
          <a:prstGeom prst="rect">
            <a:avLst/>
          </a:prstGeom>
        </p:spPr>
        <p:txBody>
          <a:bodyPr wrap="square">
            <a:spAutoFit/>
          </a:bodyPr>
          <a:lstStyle/>
          <a:p>
            <a:pPr algn="ctr"/>
            <a:r>
              <a:rPr lang="en-US" sz="3600" b="1" i="1" dirty="0">
                <a:solidFill>
                  <a:srgbClr val="0C794F"/>
                </a:solidFill>
              </a:rPr>
              <a:t>Press Releases</a:t>
            </a:r>
          </a:p>
        </p:txBody>
      </p:sp>
      <p:sp>
        <p:nvSpPr>
          <p:cNvPr id="7" name="Rectangle 6"/>
          <p:cNvSpPr/>
          <p:nvPr/>
        </p:nvSpPr>
        <p:spPr>
          <a:xfrm>
            <a:off x="771143" y="2203079"/>
            <a:ext cx="10019869" cy="3785652"/>
          </a:xfrm>
          <a:prstGeom prst="rect">
            <a:avLst/>
          </a:prstGeom>
        </p:spPr>
        <p:txBody>
          <a:bodyPr wrap="square">
            <a:spAutoFit/>
          </a:bodyPr>
          <a:lstStyle/>
          <a:p>
            <a:pPr marL="380985" indent="-380985">
              <a:buFont typeface="Arial"/>
              <a:buChar char="•"/>
            </a:pPr>
            <a:r>
              <a:rPr lang="en-US" sz="2000" dirty="0"/>
              <a:t>Consider using this Press Release Template to help EPPs to contact local press.</a:t>
            </a:r>
          </a:p>
          <a:p>
            <a:pPr marL="380985" indent="-380985">
              <a:buFont typeface="Arial"/>
              <a:buChar char="•"/>
            </a:pPr>
            <a:r>
              <a:rPr lang="en-US" sz="2000" dirty="0"/>
              <a:t>Press releases are standard issue for promoting positive news like this. Consider the following when crafting yours:</a:t>
            </a:r>
          </a:p>
          <a:p>
            <a:pPr marL="829975" lvl="1" indent="-285739">
              <a:buFont typeface="Arial"/>
              <a:buChar char="•"/>
            </a:pPr>
            <a:r>
              <a:rPr lang="en-US" sz="2000" dirty="0"/>
              <a:t>Who are you trying to reach? (Local press? Competitors? Prospective candidates?)</a:t>
            </a:r>
          </a:p>
          <a:p>
            <a:pPr marL="829975" lvl="1" indent="-285739">
              <a:buFont typeface="Arial"/>
              <a:buChar char="•"/>
            </a:pPr>
            <a:r>
              <a:rPr lang="en-US" sz="2000" dirty="0"/>
              <a:t>What specific accomplishments and differentiators can you highlight? (What are your continuous improvement goals? What are your candidates &amp; graduates accomplishing?)</a:t>
            </a:r>
          </a:p>
          <a:p>
            <a:pPr marL="380985" indent="-380985">
              <a:buFont typeface="Arial"/>
              <a:buChar char="•"/>
            </a:pPr>
            <a:r>
              <a:rPr lang="en-US" sz="2000" dirty="0"/>
              <a:t>Go beyond the press release, and get creative!</a:t>
            </a:r>
          </a:p>
          <a:p>
            <a:pPr marL="829975" lvl="1" indent="-285739">
              <a:buFont typeface="Arial"/>
              <a:buChar char="•"/>
            </a:pPr>
            <a:r>
              <a:rPr lang="en-US" sz="2000" dirty="0"/>
              <a:t>Encourage your PR colleagues, students, and faculty to talk about accreditation and continuous improvement. </a:t>
            </a:r>
          </a:p>
          <a:p>
            <a:pPr marL="829975" lvl="1" indent="-285739">
              <a:buFont typeface="Arial"/>
              <a:buChar char="•"/>
            </a:pPr>
            <a:r>
              <a:rPr lang="en-US" sz="2000" dirty="0"/>
              <a:t>Share pictures and successes online, use your EPP’s tagline or </a:t>
            </a:r>
            <a:r>
              <a:rPr lang="en-US" sz="2000" dirty="0" err="1"/>
              <a:t>hashtag</a:t>
            </a:r>
            <a:r>
              <a:rPr lang="en-US" sz="2000" dirty="0"/>
              <a:t>, mention @</a:t>
            </a:r>
            <a:r>
              <a:rPr lang="en-US" sz="2000" dirty="0" err="1"/>
              <a:t>CAEPupdates</a:t>
            </a:r>
            <a:r>
              <a:rPr lang="en-US" sz="2000" dirty="0"/>
              <a:t>, and connect with the #</a:t>
            </a:r>
            <a:r>
              <a:rPr lang="en-US" sz="2000" dirty="0" err="1"/>
              <a:t>educatorprep</a:t>
            </a:r>
            <a:r>
              <a:rPr lang="en-US" sz="2000" dirty="0"/>
              <a:t> and #accreditation fields.</a:t>
            </a:r>
          </a:p>
        </p:txBody>
      </p:sp>
      <p:sp>
        <p:nvSpPr>
          <p:cNvPr id="9" name="Rectangle 8">
            <a:extLst>
              <a:ext uri="{FF2B5EF4-FFF2-40B4-BE49-F238E27FC236}">
                <a16:creationId xmlns:a16="http://schemas.microsoft.com/office/drawing/2014/main" id="{BE06B171-CA0C-478B-BE0B-CB48AB3B59E0}"/>
              </a:ext>
            </a:extLst>
          </p:cNvPr>
          <p:cNvSpPr/>
          <p:nvPr/>
        </p:nvSpPr>
        <p:spPr>
          <a:xfrm>
            <a:off x="8529403" y="6560359"/>
            <a:ext cx="3662597" cy="303416"/>
          </a:xfrm>
          <a:prstGeom prst="rect">
            <a:avLst/>
          </a:prstGeom>
        </p:spPr>
        <p:txBody>
          <a:bodyPr wrap="square">
            <a:spAutoFit/>
          </a:bodyPr>
          <a:lstStyle/>
          <a:p>
            <a:r>
              <a:rPr lang="en-US" sz="1333" dirty="0"/>
              <a:t>EPP BRANDING GUIDE FALL 2020 | 17</a:t>
            </a:r>
          </a:p>
        </p:txBody>
      </p:sp>
    </p:spTree>
    <p:extLst>
      <p:ext uri="{BB962C8B-B14F-4D97-AF65-F5344CB8AC3E}">
        <p14:creationId xmlns:p14="http://schemas.microsoft.com/office/powerpoint/2010/main" val="754855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047CD2-3202-4146-BA8A-D683DC3F3133}"/>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3" name="Rectangle 2"/>
          <p:cNvSpPr/>
          <p:nvPr/>
        </p:nvSpPr>
        <p:spPr>
          <a:xfrm>
            <a:off x="771139" y="993761"/>
            <a:ext cx="11311738" cy="451342"/>
          </a:xfrm>
          <a:prstGeom prst="rect">
            <a:avLst/>
          </a:prstGeom>
        </p:spPr>
        <p:txBody>
          <a:bodyPr wrap="square">
            <a:spAutoFit/>
          </a:bodyPr>
          <a:lstStyle/>
          <a:p>
            <a:r>
              <a:rPr lang="en-US" sz="2333" i="1" dirty="0"/>
              <a:t>Press Interviews</a:t>
            </a:r>
          </a:p>
        </p:txBody>
      </p:sp>
      <p:sp>
        <p:nvSpPr>
          <p:cNvPr id="4" name="Rectangle 3"/>
          <p:cNvSpPr/>
          <p:nvPr/>
        </p:nvSpPr>
        <p:spPr>
          <a:xfrm>
            <a:off x="771143" y="1404809"/>
            <a:ext cx="11311738" cy="605230"/>
          </a:xfrm>
          <a:prstGeom prst="rect">
            <a:avLst/>
          </a:prstGeom>
        </p:spPr>
        <p:txBody>
          <a:bodyPr wrap="square">
            <a:spAutoFit/>
          </a:bodyPr>
          <a:lstStyle/>
          <a:p>
            <a:r>
              <a:rPr lang="en-US" sz="3333" b="1" dirty="0"/>
              <a:t>Media</a:t>
            </a:r>
          </a:p>
        </p:txBody>
      </p:sp>
      <p:sp>
        <p:nvSpPr>
          <p:cNvPr id="7" name="Rectangle 6"/>
          <p:cNvSpPr/>
          <p:nvPr/>
        </p:nvSpPr>
        <p:spPr>
          <a:xfrm>
            <a:off x="771143" y="2203079"/>
            <a:ext cx="10019869" cy="3170099"/>
          </a:xfrm>
          <a:prstGeom prst="rect">
            <a:avLst/>
          </a:prstGeom>
        </p:spPr>
        <p:txBody>
          <a:bodyPr wrap="square">
            <a:spAutoFit/>
          </a:bodyPr>
          <a:lstStyle/>
          <a:p>
            <a:pPr marL="238115" indent="-238115">
              <a:buFont typeface="Arial"/>
              <a:buChar char="•"/>
            </a:pPr>
            <a:r>
              <a:rPr lang="en-US" sz="2000" dirty="0"/>
              <a:t>Media Pitch: Contact your local press. Your new accreditation is the headline; your faculty and candidates are the story. </a:t>
            </a:r>
          </a:p>
          <a:p>
            <a:pPr marL="782352" lvl="1" indent="-238115">
              <a:buFont typeface="Arial"/>
              <a:buChar char="•"/>
            </a:pPr>
            <a:r>
              <a:rPr lang="en-US" sz="2000" dirty="0"/>
              <a:t>How will the work you’ve put into your successful CAEP accreditation help your candidates become quality teachers? </a:t>
            </a:r>
          </a:p>
          <a:p>
            <a:pPr marL="782352" lvl="1" indent="-238115">
              <a:buFont typeface="Arial"/>
              <a:buChar char="•"/>
            </a:pPr>
            <a:r>
              <a:rPr lang="en-US" sz="2000" dirty="0"/>
              <a:t>What stories do your candidates have to tell?</a:t>
            </a:r>
          </a:p>
          <a:p>
            <a:pPr marL="238115" indent="-238115">
              <a:buFont typeface="Arial"/>
              <a:buChar char="•"/>
            </a:pPr>
            <a:r>
              <a:rPr lang="en-US" sz="2000" dirty="0"/>
              <a:t>Create a few points your friends or family would read. If you do some of the journalist’s work for them, a pitch is more likely to land.</a:t>
            </a:r>
          </a:p>
          <a:p>
            <a:pPr marL="238115" indent="-238115">
              <a:buFont typeface="Arial"/>
              <a:buChar char="•"/>
            </a:pPr>
            <a:r>
              <a:rPr lang="en-US" sz="2000" dirty="0"/>
              <a:t>Share your interviews with CAEP! </a:t>
            </a:r>
          </a:p>
          <a:p>
            <a:pPr marL="782352" lvl="1" indent="-238115">
              <a:buFont typeface="Arial"/>
              <a:buChar char="•"/>
            </a:pPr>
            <a:r>
              <a:rPr lang="en-US" sz="2000" dirty="0"/>
              <a:t>Tag @</a:t>
            </a:r>
            <a:r>
              <a:rPr lang="en-US" sz="2000" dirty="0" err="1"/>
              <a:t>CAEPupdates</a:t>
            </a:r>
            <a:r>
              <a:rPr lang="en-US" sz="2000" dirty="0"/>
              <a:t> on Twitter</a:t>
            </a:r>
          </a:p>
          <a:p>
            <a:pPr marL="782352" lvl="1" indent="-238115">
              <a:buFont typeface="Arial"/>
              <a:buChar char="•"/>
            </a:pPr>
            <a:r>
              <a:rPr lang="en-US" sz="2000" dirty="0"/>
              <a:t>Email </a:t>
            </a:r>
            <a:r>
              <a:rPr lang="en-US" sz="2000" dirty="0">
                <a:hlinkClick r:id="rId2"/>
              </a:rPr>
              <a:t>communications@caepnet.org</a:t>
            </a:r>
            <a:r>
              <a:rPr lang="en-US" sz="2000" dirty="0"/>
              <a:t> </a:t>
            </a:r>
          </a:p>
        </p:txBody>
      </p:sp>
      <p:sp>
        <p:nvSpPr>
          <p:cNvPr id="8" name="Rectangle 7">
            <a:extLst>
              <a:ext uri="{FF2B5EF4-FFF2-40B4-BE49-F238E27FC236}">
                <a16:creationId xmlns:a16="http://schemas.microsoft.com/office/drawing/2014/main" id="{8C380C18-8413-48E1-9725-60FD9E27BB36}"/>
              </a:ext>
            </a:extLst>
          </p:cNvPr>
          <p:cNvSpPr/>
          <p:nvPr/>
        </p:nvSpPr>
        <p:spPr>
          <a:xfrm>
            <a:off x="8529403" y="6560359"/>
            <a:ext cx="3662597" cy="303416"/>
          </a:xfrm>
          <a:prstGeom prst="rect">
            <a:avLst/>
          </a:prstGeom>
        </p:spPr>
        <p:txBody>
          <a:bodyPr wrap="square">
            <a:spAutoFit/>
          </a:bodyPr>
          <a:lstStyle/>
          <a:p>
            <a:r>
              <a:rPr lang="en-US" sz="1333" dirty="0"/>
              <a:t>EPP BRANDING GUIDE FALL 2020 | 18</a:t>
            </a:r>
          </a:p>
        </p:txBody>
      </p:sp>
    </p:spTree>
    <p:extLst>
      <p:ext uri="{BB962C8B-B14F-4D97-AF65-F5344CB8AC3E}">
        <p14:creationId xmlns:p14="http://schemas.microsoft.com/office/powerpoint/2010/main" val="3082054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49F4543-B920-424F-805C-F3BA989B90B1}"/>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3" name="Rectangle 2"/>
          <p:cNvSpPr/>
          <p:nvPr/>
        </p:nvSpPr>
        <p:spPr>
          <a:xfrm>
            <a:off x="425291" y="432453"/>
            <a:ext cx="11311738" cy="451342"/>
          </a:xfrm>
          <a:prstGeom prst="rect">
            <a:avLst/>
          </a:prstGeom>
        </p:spPr>
        <p:txBody>
          <a:bodyPr wrap="square">
            <a:spAutoFit/>
          </a:bodyPr>
          <a:lstStyle/>
          <a:p>
            <a:pPr algn="ctr"/>
            <a:r>
              <a:rPr lang="en-US" sz="2333" i="1" dirty="0"/>
              <a:t>A Reminder for EPPs Regarding the Reporting of Performance Data &amp; Other Information</a:t>
            </a:r>
          </a:p>
        </p:txBody>
      </p:sp>
      <p:sp>
        <p:nvSpPr>
          <p:cNvPr id="4" name="Rectangle 3"/>
          <p:cNvSpPr/>
          <p:nvPr/>
        </p:nvSpPr>
        <p:spPr>
          <a:xfrm>
            <a:off x="361154" y="842745"/>
            <a:ext cx="11311738" cy="605230"/>
          </a:xfrm>
          <a:prstGeom prst="rect">
            <a:avLst/>
          </a:prstGeom>
        </p:spPr>
        <p:txBody>
          <a:bodyPr wrap="square">
            <a:spAutoFit/>
          </a:bodyPr>
          <a:lstStyle/>
          <a:p>
            <a:pPr algn="ctr"/>
            <a:r>
              <a:rPr lang="en-US" sz="3333" b="1" dirty="0"/>
              <a:t>Public Disclosure</a:t>
            </a:r>
          </a:p>
        </p:txBody>
      </p:sp>
      <p:sp>
        <p:nvSpPr>
          <p:cNvPr id="7" name="Rectangle 6"/>
          <p:cNvSpPr/>
          <p:nvPr/>
        </p:nvSpPr>
        <p:spPr>
          <a:xfrm>
            <a:off x="778044" y="1414362"/>
            <a:ext cx="10019869" cy="861967"/>
          </a:xfrm>
          <a:prstGeom prst="rect">
            <a:avLst/>
          </a:prstGeom>
        </p:spPr>
        <p:txBody>
          <a:bodyPr wrap="square">
            <a:spAutoFit/>
          </a:bodyPr>
          <a:lstStyle/>
          <a:p>
            <a:pPr marL="238115" indent="-238115">
              <a:buFont typeface="Arial"/>
              <a:buChar char="•"/>
            </a:pPr>
            <a:r>
              <a:rPr lang="en-US" sz="1667" dirty="0"/>
              <a:t>Annual Reporting &amp; Component 5.4: Measures of Completer Impact</a:t>
            </a:r>
          </a:p>
          <a:p>
            <a:pPr marL="782352" lvl="1" indent="-238115">
              <a:buFont typeface="Arial"/>
              <a:buChar char="•"/>
            </a:pPr>
            <a:r>
              <a:rPr lang="en-US" sz="1667" dirty="0"/>
              <a:t>CAEP will “Monitor how the EPP publicly reports candidate performance data and other consumer information on its website.” (Policy 6.01; p. 20, </a:t>
            </a:r>
            <a:r>
              <a:rPr lang="en-US" sz="1667" dirty="0">
                <a:hlinkClick r:id="rId3"/>
              </a:rPr>
              <a:t>CAEP Policy Manual</a:t>
            </a:r>
            <a:r>
              <a:rPr lang="en-US" sz="1667" dirty="0"/>
              <a:t>)</a:t>
            </a:r>
            <a:endParaRPr lang="en-US" sz="2333" dirty="0"/>
          </a:p>
        </p:txBody>
      </p:sp>
      <p:graphicFrame>
        <p:nvGraphicFramePr>
          <p:cNvPr id="8" name="Table 7">
            <a:extLst>
              <a:ext uri="{FF2B5EF4-FFF2-40B4-BE49-F238E27FC236}">
                <a16:creationId xmlns:a16="http://schemas.microsoft.com/office/drawing/2014/main" id="{D795130B-6760-491E-AA2A-D0D1CA504D13}"/>
              </a:ext>
            </a:extLst>
          </p:cNvPr>
          <p:cNvGraphicFramePr>
            <a:graphicFrameLocks noGrp="1"/>
          </p:cNvGraphicFramePr>
          <p:nvPr>
            <p:extLst>
              <p:ext uri="{D42A27DB-BD31-4B8C-83A1-F6EECF244321}">
                <p14:modId xmlns:p14="http://schemas.microsoft.com/office/powerpoint/2010/main" val="1885213660"/>
              </p:ext>
            </p:extLst>
          </p:nvPr>
        </p:nvGraphicFramePr>
        <p:xfrm>
          <a:off x="1526328" y="2429470"/>
          <a:ext cx="8979944" cy="3702520"/>
        </p:xfrm>
        <a:graphic>
          <a:graphicData uri="http://schemas.openxmlformats.org/drawingml/2006/table">
            <a:tbl>
              <a:tblPr firstRow="1" bandRow="1">
                <a:tableStyleId>{073A0DAA-6AF3-43AB-8588-CEC1D06C72B9}</a:tableStyleId>
              </a:tblPr>
              <a:tblGrid>
                <a:gridCol w="4489972">
                  <a:extLst>
                    <a:ext uri="{9D8B030D-6E8A-4147-A177-3AD203B41FA5}">
                      <a16:colId xmlns:a16="http://schemas.microsoft.com/office/drawing/2014/main" val="659415035"/>
                    </a:ext>
                  </a:extLst>
                </a:gridCol>
                <a:gridCol w="4489972">
                  <a:extLst>
                    <a:ext uri="{9D8B030D-6E8A-4147-A177-3AD203B41FA5}">
                      <a16:colId xmlns:a16="http://schemas.microsoft.com/office/drawing/2014/main" val="2578074328"/>
                    </a:ext>
                  </a:extLst>
                </a:gridCol>
              </a:tblGrid>
              <a:tr h="335725">
                <a:tc gridSpan="2">
                  <a:txBody>
                    <a:bodyPr/>
                    <a:lstStyle/>
                    <a:p>
                      <a:pPr marL="0" marR="0" algn="ctr">
                        <a:spcBef>
                          <a:spcPts val="0"/>
                        </a:spcBef>
                        <a:spcAft>
                          <a:spcPts val="0"/>
                        </a:spcAft>
                      </a:pPr>
                      <a:r>
                        <a:rPr lang="en-US" sz="1600" dirty="0">
                          <a:effectLst/>
                        </a:rPr>
                        <a:t>Annual Reporting Measures (CAEP Component 5.4 | A.5.4)</a:t>
                      </a:r>
                      <a:endParaRPr lang="en-US" sz="1600" b="1" dirty="0">
                        <a:effectLst/>
                        <a:latin typeface="Century Gothic" panose="020B0502020202020204" pitchFamily="34" charset="0"/>
                        <a:ea typeface="Calibri" panose="020F0502020204030204" pitchFamily="34" charset="0"/>
                      </a:endParaRPr>
                    </a:p>
                  </a:txBody>
                  <a:tcPr marL="84038" marR="84038" marT="42019" marB="42019"/>
                </a:tc>
                <a:tc hMerge="1">
                  <a:txBody>
                    <a:bodyPr/>
                    <a:lstStyle/>
                    <a:p>
                      <a:endParaRPr lang="en-US"/>
                    </a:p>
                  </a:txBody>
                  <a:tcPr/>
                </a:tc>
                <a:extLst>
                  <a:ext uri="{0D108BD9-81ED-4DB2-BD59-A6C34878D82A}">
                    <a16:rowId xmlns:a16="http://schemas.microsoft.com/office/drawing/2014/main" val="2978927584"/>
                  </a:ext>
                </a:extLst>
              </a:tr>
              <a:tr h="251688">
                <a:tc>
                  <a:txBody>
                    <a:bodyPr/>
                    <a:lstStyle/>
                    <a:p>
                      <a:pPr marL="0" marR="0" algn="ctr">
                        <a:spcBef>
                          <a:spcPts val="0"/>
                        </a:spcBef>
                        <a:spcAft>
                          <a:spcPts val="0"/>
                        </a:spcAft>
                      </a:pPr>
                      <a:r>
                        <a:rPr lang="en-US" sz="1600" dirty="0">
                          <a:effectLst/>
                        </a:rPr>
                        <a:t>Impact Measures (CAEP Standard 4)</a:t>
                      </a:r>
                      <a:endParaRPr lang="en-US" sz="1600" b="1" dirty="0">
                        <a:effectLst/>
                        <a:latin typeface="Century Gothic" panose="020B0502020202020204" pitchFamily="34" charset="0"/>
                        <a:ea typeface="Calibri" panose="020F0502020204030204" pitchFamily="34" charset="0"/>
                      </a:endParaRPr>
                    </a:p>
                  </a:txBody>
                  <a:tcPr marL="107948" marR="107948" marT="0" marB="0"/>
                </a:tc>
                <a:tc>
                  <a:txBody>
                    <a:bodyPr/>
                    <a:lstStyle/>
                    <a:p>
                      <a:pPr marL="0" marR="0" algn="ctr">
                        <a:spcBef>
                          <a:spcPts val="0"/>
                        </a:spcBef>
                        <a:spcAft>
                          <a:spcPts val="0"/>
                        </a:spcAft>
                      </a:pPr>
                      <a:r>
                        <a:rPr lang="en-US" sz="1600" dirty="0">
                          <a:effectLst/>
                        </a:rPr>
                        <a:t>Outcome Measures</a:t>
                      </a:r>
                      <a:endParaRPr lang="en-US" sz="1600" b="1" dirty="0">
                        <a:effectLst/>
                        <a:latin typeface="Century Gothic" panose="020B0502020202020204" pitchFamily="34" charset="0"/>
                        <a:ea typeface="Calibri" panose="020F0502020204030204" pitchFamily="34" charset="0"/>
                      </a:endParaRPr>
                    </a:p>
                  </a:txBody>
                  <a:tcPr marL="107948" marR="107948" marT="0" marB="0"/>
                </a:tc>
                <a:extLst>
                  <a:ext uri="{0D108BD9-81ED-4DB2-BD59-A6C34878D82A}">
                    <a16:rowId xmlns:a16="http://schemas.microsoft.com/office/drawing/2014/main" val="722970465"/>
                  </a:ext>
                </a:extLst>
              </a:tr>
              <a:tr h="503373">
                <a:tc>
                  <a:txBody>
                    <a:bodyPr/>
                    <a:lstStyle/>
                    <a:p>
                      <a:pPr marL="342900" lvl="0" indent="-342900">
                        <a:spcBef>
                          <a:spcPts val="0"/>
                        </a:spcBef>
                        <a:spcAft>
                          <a:spcPts val="0"/>
                        </a:spcAft>
                        <a:buFont typeface="+mj-lt"/>
                        <a:buAutoNum type="arabicPeriod"/>
                      </a:pPr>
                      <a:r>
                        <a:rPr lang="en-US" sz="1500" dirty="0">
                          <a:effectLst/>
                        </a:rPr>
                        <a:t>Impact on P-12 learning and development (Component 4.1)</a:t>
                      </a:r>
                      <a:endParaRPr lang="en-US" sz="1500" dirty="0">
                        <a:effectLst/>
                        <a:latin typeface="Arial" panose="020B0604020202020204" pitchFamily="34" charset="0"/>
                        <a:cs typeface="Arial" panose="020B0604020202020204" pitchFamily="34" charset="0"/>
                      </a:endParaRPr>
                    </a:p>
                  </a:txBody>
                  <a:tcPr marL="107948" marR="107948" marT="0" marB="0"/>
                </a:tc>
                <a:tc>
                  <a:txBody>
                    <a:bodyPr/>
                    <a:lstStyle/>
                    <a:p>
                      <a:pPr marL="0" marR="0">
                        <a:spcBef>
                          <a:spcPts val="0"/>
                        </a:spcBef>
                        <a:spcAft>
                          <a:spcPts val="0"/>
                        </a:spcAft>
                      </a:pPr>
                      <a:r>
                        <a:rPr lang="en-US" sz="1600" dirty="0">
                          <a:effectLst/>
                        </a:rPr>
                        <a:t>5. Graduation Rates (initial &amp; advanced levels)</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107948" marR="107948" marT="0" marB="0"/>
                </a:tc>
                <a:extLst>
                  <a:ext uri="{0D108BD9-81ED-4DB2-BD59-A6C34878D82A}">
                    <a16:rowId xmlns:a16="http://schemas.microsoft.com/office/drawing/2014/main" val="768171352"/>
                  </a:ext>
                </a:extLst>
              </a:tr>
              <a:tr h="1006748">
                <a:tc>
                  <a:txBody>
                    <a:bodyPr/>
                    <a:lstStyle/>
                    <a:p>
                      <a:pPr marL="0" lvl="0" indent="0">
                        <a:spcBef>
                          <a:spcPts val="0"/>
                        </a:spcBef>
                        <a:spcAft>
                          <a:spcPts val="0"/>
                        </a:spcAft>
                        <a:buFont typeface="+mj-lt"/>
                        <a:buNone/>
                      </a:pPr>
                      <a:r>
                        <a:rPr lang="en-US" sz="1500" dirty="0">
                          <a:effectLst/>
                        </a:rPr>
                        <a:t>2.  Indicators of teaching effectiveness</a:t>
                      </a:r>
                      <a:br>
                        <a:rPr lang="en-US" sz="1500" dirty="0">
                          <a:effectLst/>
                        </a:rPr>
                      </a:br>
                      <a:r>
                        <a:rPr lang="en-US" sz="1500" dirty="0">
                          <a:effectLst/>
                        </a:rPr>
                        <a:t>     (Component 4.2)</a:t>
                      </a:r>
                      <a:endParaRPr lang="en-US" sz="1500" dirty="0">
                        <a:effectLst/>
                        <a:latin typeface="Arial" panose="020B0604020202020204" pitchFamily="34" charset="0"/>
                        <a:cs typeface="Arial" panose="020B0604020202020204" pitchFamily="34" charset="0"/>
                      </a:endParaRPr>
                    </a:p>
                  </a:txBody>
                  <a:tcPr marL="107948" marR="107948" marT="0" marB="0"/>
                </a:tc>
                <a:tc>
                  <a:txBody>
                    <a:bodyPr/>
                    <a:lstStyle/>
                    <a:p>
                      <a:pPr marL="0" marR="0">
                        <a:spcBef>
                          <a:spcPts val="0"/>
                        </a:spcBef>
                        <a:spcAft>
                          <a:spcPts val="0"/>
                        </a:spcAft>
                      </a:pPr>
                      <a:r>
                        <a:rPr lang="en-US" sz="1600" dirty="0">
                          <a:effectLst/>
                        </a:rPr>
                        <a:t>6. Ability of completers to meet licensing </a:t>
                      </a:r>
                    </a:p>
                    <a:p>
                      <a:pPr marL="0" marR="0">
                        <a:spcBef>
                          <a:spcPts val="0"/>
                        </a:spcBef>
                        <a:spcAft>
                          <a:spcPts val="0"/>
                        </a:spcAft>
                      </a:pPr>
                      <a:r>
                        <a:rPr lang="en-US" sz="1600" dirty="0">
                          <a:effectLst/>
                        </a:rPr>
                        <a:t>   (certification) and any additional state </a:t>
                      </a:r>
                    </a:p>
                    <a:p>
                      <a:pPr marL="0" marR="0">
                        <a:spcBef>
                          <a:spcPts val="0"/>
                        </a:spcBef>
                        <a:spcAft>
                          <a:spcPts val="0"/>
                        </a:spcAft>
                      </a:pPr>
                      <a:r>
                        <a:rPr lang="en-US" sz="1600" dirty="0">
                          <a:effectLst/>
                        </a:rPr>
                        <a:t>   requirements; Title II (initial &amp; advanced levels)</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107948" marR="107948" marT="0" marB="0"/>
                </a:tc>
                <a:extLst>
                  <a:ext uri="{0D108BD9-81ED-4DB2-BD59-A6C34878D82A}">
                    <a16:rowId xmlns:a16="http://schemas.microsoft.com/office/drawing/2014/main" val="2757033631"/>
                  </a:ext>
                </a:extLst>
              </a:tr>
              <a:tr h="849925">
                <a:tc>
                  <a:txBody>
                    <a:bodyPr/>
                    <a:lstStyle/>
                    <a:p>
                      <a:pPr marL="342900" lvl="0" indent="-342900">
                        <a:spcBef>
                          <a:spcPts val="0"/>
                        </a:spcBef>
                        <a:spcAft>
                          <a:spcPts val="0"/>
                        </a:spcAft>
                        <a:buFont typeface="+mj-lt"/>
                        <a:buAutoNum type="arabicPeriod" startAt="3"/>
                      </a:pPr>
                      <a:r>
                        <a:rPr lang="en-US" sz="1500" dirty="0">
                          <a:effectLst/>
                        </a:rPr>
                        <a:t>Satisfaction of employers and employment </a:t>
                      </a:r>
                    </a:p>
                    <a:p>
                      <a:pPr marL="0" lvl="0" indent="0">
                        <a:spcBef>
                          <a:spcPts val="0"/>
                        </a:spcBef>
                        <a:spcAft>
                          <a:spcPts val="0"/>
                        </a:spcAft>
                        <a:buFont typeface="+mj-lt"/>
                        <a:buNone/>
                      </a:pPr>
                      <a:r>
                        <a:rPr lang="en-US" sz="1500" dirty="0">
                          <a:effectLst/>
                        </a:rPr>
                        <a:t>      milestones</a:t>
                      </a:r>
                      <a:br>
                        <a:rPr lang="en-US" sz="1500" dirty="0">
                          <a:effectLst/>
                        </a:rPr>
                      </a:br>
                      <a:r>
                        <a:rPr lang="en-US" sz="1500" dirty="0">
                          <a:effectLst/>
                        </a:rPr>
                        <a:t>      (Component 4.3 | A.4.1)</a:t>
                      </a:r>
                      <a:endParaRPr lang="en-US" sz="1500" dirty="0">
                        <a:effectLst/>
                        <a:latin typeface="Arial" panose="020B0604020202020204" pitchFamily="34" charset="0"/>
                        <a:cs typeface="Arial" panose="020B0604020202020204" pitchFamily="34" charset="0"/>
                      </a:endParaRPr>
                    </a:p>
                  </a:txBody>
                  <a:tcPr marL="107948" marR="107948" marT="0" marB="0"/>
                </a:tc>
                <a:tc>
                  <a:txBody>
                    <a:bodyPr/>
                    <a:lstStyle/>
                    <a:p>
                      <a:pPr marL="0" marR="0">
                        <a:spcBef>
                          <a:spcPts val="0"/>
                        </a:spcBef>
                        <a:spcAft>
                          <a:spcPts val="0"/>
                        </a:spcAft>
                      </a:pPr>
                      <a:r>
                        <a:rPr lang="en-US" sz="1600" dirty="0">
                          <a:effectLst/>
                        </a:rPr>
                        <a:t>7. Ability of completers to be hired in education </a:t>
                      </a:r>
                    </a:p>
                    <a:p>
                      <a:pPr marL="0" marR="0">
                        <a:spcBef>
                          <a:spcPts val="0"/>
                        </a:spcBef>
                        <a:spcAft>
                          <a:spcPts val="0"/>
                        </a:spcAft>
                      </a:pPr>
                      <a:r>
                        <a:rPr lang="en-US" sz="1600" dirty="0">
                          <a:effectLst/>
                        </a:rPr>
                        <a:t>    positions for which they have prepared (initial</a:t>
                      </a:r>
                    </a:p>
                    <a:p>
                      <a:pPr marL="0" marR="0">
                        <a:spcBef>
                          <a:spcPts val="0"/>
                        </a:spcBef>
                        <a:spcAft>
                          <a:spcPts val="0"/>
                        </a:spcAft>
                      </a:pPr>
                      <a:r>
                        <a:rPr lang="en-US" sz="1600" dirty="0">
                          <a:effectLst/>
                        </a:rPr>
                        <a:t>    &amp; advanced levels)</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107948" marR="107948" marT="0" marB="0"/>
                </a:tc>
                <a:extLst>
                  <a:ext uri="{0D108BD9-81ED-4DB2-BD59-A6C34878D82A}">
                    <a16:rowId xmlns:a16="http://schemas.microsoft.com/office/drawing/2014/main" val="3245631984"/>
                  </a:ext>
                </a:extLst>
              </a:tr>
              <a:tr h="755061">
                <a:tc>
                  <a:txBody>
                    <a:bodyPr/>
                    <a:lstStyle/>
                    <a:p>
                      <a:pPr marL="0" lvl="0" indent="0">
                        <a:spcBef>
                          <a:spcPts val="0"/>
                        </a:spcBef>
                        <a:spcAft>
                          <a:spcPts val="0"/>
                        </a:spcAft>
                        <a:buFont typeface="+mj-lt"/>
                        <a:buNone/>
                      </a:pPr>
                      <a:r>
                        <a:rPr lang="en-US" sz="1500">
                          <a:effectLst/>
                        </a:rPr>
                        <a:t>4.   Satisfaction </a:t>
                      </a:r>
                      <a:r>
                        <a:rPr lang="en-US" sz="1500" dirty="0">
                          <a:effectLst/>
                        </a:rPr>
                        <a:t>of completers</a:t>
                      </a:r>
                      <a:br>
                        <a:rPr lang="en-US" sz="1500">
                          <a:effectLst/>
                        </a:rPr>
                      </a:br>
                      <a:r>
                        <a:rPr lang="en-US" sz="1500">
                          <a:effectLst/>
                        </a:rPr>
                        <a:t>      (</a:t>
                      </a:r>
                      <a:r>
                        <a:rPr lang="en-US" sz="1500" dirty="0">
                          <a:effectLst/>
                        </a:rPr>
                        <a:t>Component 4.4 | A.4.2)</a:t>
                      </a:r>
                      <a:endParaRPr lang="en-US" sz="1500" dirty="0">
                        <a:effectLst/>
                        <a:latin typeface="Arial" panose="020B0604020202020204" pitchFamily="34" charset="0"/>
                        <a:cs typeface="Arial" panose="020B0604020202020204" pitchFamily="34" charset="0"/>
                      </a:endParaRPr>
                    </a:p>
                  </a:txBody>
                  <a:tcPr marL="107948" marR="107948" marT="0" marB="0"/>
                </a:tc>
                <a:tc>
                  <a:txBody>
                    <a:bodyPr/>
                    <a:lstStyle/>
                    <a:p>
                      <a:pPr marL="0" marR="0">
                        <a:spcBef>
                          <a:spcPts val="0"/>
                        </a:spcBef>
                        <a:spcAft>
                          <a:spcPts val="0"/>
                        </a:spcAft>
                      </a:pPr>
                      <a:r>
                        <a:rPr lang="en-US" sz="1600" dirty="0">
                          <a:effectLst/>
                        </a:rPr>
                        <a:t>8. Student loan default rates and other consumer </a:t>
                      </a:r>
                    </a:p>
                    <a:p>
                      <a:pPr marL="0" marR="0">
                        <a:spcBef>
                          <a:spcPts val="0"/>
                        </a:spcBef>
                        <a:spcAft>
                          <a:spcPts val="0"/>
                        </a:spcAft>
                      </a:pPr>
                      <a:r>
                        <a:rPr lang="en-US" sz="1600" dirty="0">
                          <a:effectLst/>
                        </a:rPr>
                        <a:t>    information (initial &amp; advanced levels)</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107948" marR="107948" marT="0" marB="0"/>
                </a:tc>
                <a:extLst>
                  <a:ext uri="{0D108BD9-81ED-4DB2-BD59-A6C34878D82A}">
                    <a16:rowId xmlns:a16="http://schemas.microsoft.com/office/drawing/2014/main" val="1239927297"/>
                  </a:ext>
                </a:extLst>
              </a:tr>
            </a:tbl>
          </a:graphicData>
        </a:graphic>
      </p:graphicFrame>
      <p:sp>
        <p:nvSpPr>
          <p:cNvPr id="10" name="Rectangle 9">
            <a:extLst>
              <a:ext uri="{FF2B5EF4-FFF2-40B4-BE49-F238E27FC236}">
                <a16:creationId xmlns:a16="http://schemas.microsoft.com/office/drawing/2014/main" id="{6AA3074A-905B-44F0-9634-5A272A9450B2}"/>
              </a:ext>
            </a:extLst>
          </p:cNvPr>
          <p:cNvSpPr/>
          <p:nvPr/>
        </p:nvSpPr>
        <p:spPr>
          <a:xfrm>
            <a:off x="8529403" y="6560359"/>
            <a:ext cx="3662597" cy="303416"/>
          </a:xfrm>
          <a:prstGeom prst="rect">
            <a:avLst/>
          </a:prstGeom>
        </p:spPr>
        <p:txBody>
          <a:bodyPr wrap="square">
            <a:spAutoFit/>
          </a:bodyPr>
          <a:lstStyle/>
          <a:p>
            <a:r>
              <a:rPr lang="en-US" sz="1333" dirty="0"/>
              <a:t>EPP BRANDING GUIDE FALL 2020 | 19</a:t>
            </a:r>
          </a:p>
        </p:txBody>
      </p:sp>
    </p:spTree>
    <p:extLst>
      <p:ext uri="{BB962C8B-B14F-4D97-AF65-F5344CB8AC3E}">
        <p14:creationId xmlns:p14="http://schemas.microsoft.com/office/powerpoint/2010/main" val="1676192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2BDEA57-517A-4A21-95FC-1A03DF024B35}"/>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3" name="Rectangle 2"/>
          <p:cNvSpPr/>
          <p:nvPr/>
        </p:nvSpPr>
        <p:spPr>
          <a:xfrm>
            <a:off x="771139" y="993761"/>
            <a:ext cx="11311738" cy="451342"/>
          </a:xfrm>
          <a:prstGeom prst="rect">
            <a:avLst/>
          </a:prstGeom>
        </p:spPr>
        <p:txBody>
          <a:bodyPr wrap="square">
            <a:spAutoFit/>
          </a:bodyPr>
          <a:lstStyle/>
          <a:p>
            <a:r>
              <a:rPr lang="en-US" sz="2333" i="1" dirty="0"/>
              <a:t>A Reminder for EPPs Regarding the Reporting of Performance Data &amp; Other Information</a:t>
            </a:r>
          </a:p>
        </p:txBody>
      </p:sp>
      <p:sp>
        <p:nvSpPr>
          <p:cNvPr id="4" name="Rectangle 3"/>
          <p:cNvSpPr/>
          <p:nvPr/>
        </p:nvSpPr>
        <p:spPr>
          <a:xfrm>
            <a:off x="771143" y="1404809"/>
            <a:ext cx="11311738" cy="605230"/>
          </a:xfrm>
          <a:prstGeom prst="rect">
            <a:avLst/>
          </a:prstGeom>
        </p:spPr>
        <p:txBody>
          <a:bodyPr wrap="square">
            <a:spAutoFit/>
          </a:bodyPr>
          <a:lstStyle/>
          <a:p>
            <a:r>
              <a:rPr lang="en-US" sz="3333" b="1" dirty="0"/>
              <a:t>Public Disclosure</a:t>
            </a:r>
          </a:p>
        </p:txBody>
      </p:sp>
      <p:sp>
        <p:nvSpPr>
          <p:cNvPr id="7" name="Rectangle 6"/>
          <p:cNvSpPr/>
          <p:nvPr/>
        </p:nvSpPr>
        <p:spPr>
          <a:xfrm>
            <a:off x="771143" y="2203079"/>
            <a:ext cx="10019869" cy="4041427"/>
          </a:xfrm>
          <a:prstGeom prst="rect">
            <a:avLst/>
          </a:prstGeom>
        </p:spPr>
        <p:txBody>
          <a:bodyPr wrap="square">
            <a:spAutoFit/>
          </a:bodyPr>
          <a:lstStyle/>
          <a:p>
            <a:pPr marL="285739" indent="-285739">
              <a:buFont typeface="Arial"/>
              <a:buChar char="•"/>
            </a:pPr>
            <a:r>
              <a:rPr lang="en-US" sz="2333" dirty="0"/>
              <a:t>Component 5.4: Measures of completer impact</a:t>
            </a:r>
          </a:p>
          <a:p>
            <a:pPr marL="829975" lvl="1" indent="-285739">
              <a:buFont typeface="Arial"/>
              <a:buChar char="•"/>
            </a:pPr>
            <a:r>
              <a:rPr lang="en-US" sz="2333" dirty="0"/>
              <a:t>CAEP’s annual outcome and impact measures and their trends are “posted on the EPP website and in other ways widely shared.” (p. 68, </a:t>
            </a:r>
            <a:r>
              <a:rPr lang="en-US" sz="2333" dirty="0">
                <a:hlinkClick r:id="rId2" action="ppaction://hlinkfile"/>
              </a:rPr>
              <a:t>CAEP Accreditation Handbook</a:t>
            </a:r>
            <a:r>
              <a:rPr lang="en-US" sz="2333" dirty="0"/>
              <a:t>)</a:t>
            </a:r>
          </a:p>
          <a:p>
            <a:pPr marL="285739" indent="-285739">
              <a:buFont typeface="Arial"/>
              <a:buChar char="•"/>
            </a:pPr>
            <a:r>
              <a:rPr lang="en-US" sz="2333" dirty="0"/>
              <a:t>Accreditation Decisions: “All accreditation decisions will be posted on both the CAEP website and that of the provider.” (p. 86, CAEP Accreditation Handbook)</a:t>
            </a:r>
          </a:p>
          <a:p>
            <a:pPr marL="829975" lvl="1" indent="-285739">
              <a:buFont typeface="Arial"/>
              <a:buChar char="•"/>
            </a:pPr>
            <a:r>
              <a:rPr lang="en-US" sz="2333" dirty="0"/>
              <a:t>Stipulations must be noted on the EPP website until they are removed.</a:t>
            </a:r>
          </a:p>
          <a:p>
            <a:pPr marL="829975" lvl="1" indent="-285739">
              <a:buFont typeface="Arial"/>
              <a:buChar char="•"/>
            </a:pPr>
            <a:r>
              <a:rPr lang="en-US" sz="2333" dirty="0"/>
              <a:t>Areas for improvement (AFIs) do not need to be posted to EPP websites.</a:t>
            </a:r>
          </a:p>
          <a:p>
            <a:pPr marL="285739" indent="-285739">
              <a:buFont typeface="Arial"/>
              <a:buChar char="•"/>
            </a:pPr>
            <a:r>
              <a:rPr lang="en-US" sz="2333" dirty="0"/>
              <a:t>Public Disclosure: “Accreditation status, candidate performance data, and accreditation information [is] available on the EPP’s website.” (p. 187, CAEP Accreditation Handbook)</a:t>
            </a:r>
          </a:p>
        </p:txBody>
      </p:sp>
      <p:sp>
        <p:nvSpPr>
          <p:cNvPr id="8" name="Rectangle 7">
            <a:extLst>
              <a:ext uri="{FF2B5EF4-FFF2-40B4-BE49-F238E27FC236}">
                <a16:creationId xmlns:a16="http://schemas.microsoft.com/office/drawing/2014/main" id="{5BBED696-64E1-44E5-AE69-1DE5C5CC4457}"/>
              </a:ext>
            </a:extLst>
          </p:cNvPr>
          <p:cNvSpPr/>
          <p:nvPr/>
        </p:nvSpPr>
        <p:spPr>
          <a:xfrm>
            <a:off x="8529403" y="6560359"/>
            <a:ext cx="3662597" cy="303416"/>
          </a:xfrm>
          <a:prstGeom prst="rect">
            <a:avLst/>
          </a:prstGeom>
        </p:spPr>
        <p:txBody>
          <a:bodyPr wrap="square">
            <a:spAutoFit/>
          </a:bodyPr>
          <a:lstStyle/>
          <a:p>
            <a:r>
              <a:rPr lang="en-US" sz="1333" dirty="0"/>
              <a:t>EPP BRANDING GUIDE FALL 2020 | 20</a:t>
            </a:r>
          </a:p>
        </p:txBody>
      </p:sp>
    </p:spTree>
    <p:extLst>
      <p:ext uri="{BB962C8B-B14F-4D97-AF65-F5344CB8AC3E}">
        <p14:creationId xmlns:p14="http://schemas.microsoft.com/office/powerpoint/2010/main" val="4034455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3EC6453-C602-4B99-9F60-8E15808460B2}"/>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3" name="Rectangle 2"/>
          <p:cNvSpPr/>
          <p:nvPr/>
        </p:nvSpPr>
        <p:spPr>
          <a:xfrm>
            <a:off x="771139" y="833386"/>
            <a:ext cx="11311738" cy="451342"/>
          </a:xfrm>
          <a:prstGeom prst="rect">
            <a:avLst/>
          </a:prstGeom>
        </p:spPr>
        <p:txBody>
          <a:bodyPr wrap="square">
            <a:spAutoFit/>
          </a:bodyPr>
          <a:lstStyle/>
          <a:p>
            <a:r>
              <a:rPr lang="en-US" sz="2333" i="1" dirty="0"/>
              <a:t>A Reminder for EPPs Regarding the Reporting of Performance Data &amp; Other Information</a:t>
            </a:r>
          </a:p>
        </p:txBody>
      </p:sp>
      <p:sp>
        <p:nvSpPr>
          <p:cNvPr id="4" name="Rectangle 3"/>
          <p:cNvSpPr/>
          <p:nvPr/>
        </p:nvSpPr>
        <p:spPr>
          <a:xfrm>
            <a:off x="771143" y="1244434"/>
            <a:ext cx="11311738" cy="605230"/>
          </a:xfrm>
          <a:prstGeom prst="rect">
            <a:avLst/>
          </a:prstGeom>
        </p:spPr>
        <p:txBody>
          <a:bodyPr wrap="square">
            <a:spAutoFit/>
          </a:bodyPr>
          <a:lstStyle/>
          <a:p>
            <a:r>
              <a:rPr lang="en-US" sz="3333" b="1" dirty="0"/>
              <a:t>Public Disclosure</a:t>
            </a:r>
          </a:p>
        </p:txBody>
      </p:sp>
      <p:sp>
        <p:nvSpPr>
          <p:cNvPr id="7" name="Rectangle 6"/>
          <p:cNvSpPr/>
          <p:nvPr/>
        </p:nvSpPr>
        <p:spPr>
          <a:xfrm>
            <a:off x="771143" y="1914403"/>
            <a:ext cx="10019869" cy="4401205"/>
          </a:xfrm>
          <a:prstGeom prst="rect">
            <a:avLst/>
          </a:prstGeom>
        </p:spPr>
        <p:txBody>
          <a:bodyPr wrap="square">
            <a:spAutoFit/>
          </a:bodyPr>
          <a:lstStyle/>
          <a:p>
            <a:pPr marL="238115" indent="-238115">
              <a:buFont typeface="Arial"/>
              <a:buChar char="•"/>
            </a:pPr>
            <a:r>
              <a:rPr lang="en-US" sz="2000" dirty="0"/>
              <a:t>Per </a:t>
            </a:r>
            <a:r>
              <a:rPr lang="en-US" sz="2000" dirty="0">
                <a:hlinkClick r:id="rId2"/>
              </a:rPr>
              <a:t>CAEP Accreditation Policy Manual</a:t>
            </a:r>
            <a:r>
              <a:rPr lang="en-US" sz="2000" dirty="0"/>
              <a:t>, pp. 30-31</a:t>
            </a:r>
          </a:p>
          <a:p>
            <a:pPr marL="782352" lvl="1" indent="-238115">
              <a:buFont typeface="Arial"/>
              <a:buChar char="•"/>
            </a:pPr>
            <a:r>
              <a:rPr lang="en-US" sz="2000" dirty="0"/>
              <a:t>Policy 8.04: Representation of Accreditation to the Public</a:t>
            </a:r>
          </a:p>
          <a:p>
            <a:pPr marL="1326589" lvl="2" indent="-238115">
              <a:buFont typeface="Arial"/>
              <a:buChar char="•"/>
            </a:pPr>
            <a:r>
              <a:rPr lang="en-US" sz="2000" dirty="0"/>
              <a:t>The EPP has a responsibility to accurately report its accreditation decision:</a:t>
            </a:r>
          </a:p>
          <a:p>
            <a:pPr marL="1326589" lvl="2" indent="-238115">
              <a:buFont typeface="Arial"/>
              <a:buChar char="•"/>
            </a:pPr>
            <a:r>
              <a:rPr lang="en-US" sz="2000" dirty="0"/>
              <a:t>“When representing its accreditation to the public, an EPP must report the accreditation decision accurately, including the specific academic or instructional programs covered by the accreditation, and the address and telephone number of the Council for the Accreditation of Educator Preparation as provided on the CAEP website. The official statement to be publicly displayed on the EPP’s website is provided by CAEP following Accreditation Council action, as defined by the CAEP Communication Guidelines.”</a:t>
            </a:r>
          </a:p>
          <a:p>
            <a:pPr marL="782352" lvl="1" indent="-238115">
              <a:buFont typeface="Arial"/>
              <a:buChar char="•"/>
            </a:pPr>
            <a:r>
              <a:rPr lang="en-US" sz="2000" dirty="0"/>
              <a:t>Policy 8.05: Misleading or Incorrect Statements</a:t>
            </a:r>
          </a:p>
          <a:p>
            <a:pPr marL="1326589" lvl="2" indent="-238115">
              <a:buFont typeface="Arial"/>
              <a:buChar char="•"/>
            </a:pPr>
            <a:r>
              <a:rPr lang="en-US" sz="2000" dirty="0"/>
              <a:t>If CAEP becomes aware that an accredited EPP has misrepresented any action taken by CAEP with regard to its accreditation, the EPP will be contacted to issue a corrective communication.</a:t>
            </a:r>
          </a:p>
        </p:txBody>
      </p:sp>
      <p:sp>
        <p:nvSpPr>
          <p:cNvPr id="8" name="Rectangle 7">
            <a:extLst>
              <a:ext uri="{FF2B5EF4-FFF2-40B4-BE49-F238E27FC236}">
                <a16:creationId xmlns:a16="http://schemas.microsoft.com/office/drawing/2014/main" id="{31ABA8DC-6959-457F-BCCD-B94081CDB547}"/>
              </a:ext>
            </a:extLst>
          </p:cNvPr>
          <p:cNvSpPr/>
          <p:nvPr/>
        </p:nvSpPr>
        <p:spPr>
          <a:xfrm>
            <a:off x="8529403" y="6560359"/>
            <a:ext cx="3662597" cy="303416"/>
          </a:xfrm>
          <a:prstGeom prst="rect">
            <a:avLst/>
          </a:prstGeom>
        </p:spPr>
        <p:txBody>
          <a:bodyPr wrap="square">
            <a:spAutoFit/>
          </a:bodyPr>
          <a:lstStyle/>
          <a:p>
            <a:r>
              <a:rPr lang="en-US" sz="1333" dirty="0"/>
              <a:t>EPP BRANDING GUIDE FALL 2020 | 21</a:t>
            </a:r>
          </a:p>
        </p:txBody>
      </p:sp>
    </p:spTree>
    <p:extLst>
      <p:ext uri="{BB962C8B-B14F-4D97-AF65-F5344CB8AC3E}">
        <p14:creationId xmlns:p14="http://schemas.microsoft.com/office/powerpoint/2010/main" val="2376241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7EF449-044C-4B94-825B-31EB5A7F7096}"/>
              </a:ext>
            </a:extLst>
          </p:cNvPr>
          <p:cNvSpPr/>
          <p:nvPr/>
        </p:nvSpPr>
        <p:spPr>
          <a:xfrm>
            <a:off x="0" y="6560359"/>
            <a:ext cx="12192000" cy="297454"/>
          </a:xfrm>
          <a:prstGeom prst="rect">
            <a:avLst/>
          </a:prstGeom>
          <a:solidFill>
            <a:srgbClr val="ECC023">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0C5F38"/>
              </a:solidFill>
            </a:endParaRPr>
          </a:p>
        </p:txBody>
      </p:sp>
      <p:sp>
        <p:nvSpPr>
          <p:cNvPr id="3" name="Rectangle 2"/>
          <p:cNvSpPr/>
          <p:nvPr/>
        </p:nvSpPr>
        <p:spPr>
          <a:xfrm>
            <a:off x="771139" y="993761"/>
            <a:ext cx="11311738" cy="451342"/>
          </a:xfrm>
          <a:prstGeom prst="rect">
            <a:avLst/>
          </a:prstGeom>
        </p:spPr>
        <p:txBody>
          <a:bodyPr wrap="square">
            <a:spAutoFit/>
          </a:bodyPr>
          <a:lstStyle/>
          <a:p>
            <a:r>
              <a:rPr lang="en-US" sz="2333" i="1" dirty="0"/>
              <a:t>We’re Here to Help!</a:t>
            </a:r>
          </a:p>
        </p:txBody>
      </p:sp>
      <p:sp>
        <p:nvSpPr>
          <p:cNvPr id="4" name="Rectangle 3"/>
          <p:cNvSpPr/>
          <p:nvPr/>
        </p:nvSpPr>
        <p:spPr>
          <a:xfrm>
            <a:off x="771143" y="1404809"/>
            <a:ext cx="11311738" cy="605230"/>
          </a:xfrm>
          <a:prstGeom prst="rect">
            <a:avLst/>
          </a:prstGeom>
        </p:spPr>
        <p:txBody>
          <a:bodyPr wrap="square">
            <a:spAutoFit/>
          </a:bodyPr>
          <a:lstStyle/>
          <a:p>
            <a:r>
              <a:rPr lang="en-US" sz="3333" b="1" dirty="0"/>
              <a:t>Questions?</a:t>
            </a:r>
          </a:p>
        </p:txBody>
      </p:sp>
      <p:sp>
        <p:nvSpPr>
          <p:cNvPr id="7" name="Rectangle 6"/>
          <p:cNvSpPr/>
          <p:nvPr/>
        </p:nvSpPr>
        <p:spPr>
          <a:xfrm>
            <a:off x="771143" y="2203079"/>
            <a:ext cx="10019869" cy="3323410"/>
          </a:xfrm>
          <a:prstGeom prst="rect">
            <a:avLst/>
          </a:prstGeom>
        </p:spPr>
        <p:txBody>
          <a:bodyPr wrap="square">
            <a:spAutoFit/>
          </a:bodyPr>
          <a:lstStyle/>
          <a:p>
            <a:r>
              <a:rPr lang="en-US" sz="2333" dirty="0"/>
              <a:t>We are committed to supporting your efforts in promoting your accreditation status! Should you have any questions, requests, or feedback regarding the promotion of your accreditation and this guide, let us know! You can reach us via email at: </a:t>
            </a:r>
            <a:r>
              <a:rPr lang="en-US" sz="2333" dirty="0">
                <a:hlinkClick r:id="rId2"/>
              </a:rPr>
              <a:t>communications@caepnet.org</a:t>
            </a:r>
            <a:r>
              <a:rPr lang="en-US" sz="2333" dirty="0"/>
              <a:t>.</a:t>
            </a:r>
          </a:p>
          <a:p>
            <a:endParaRPr lang="en-US" sz="2333" dirty="0"/>
          </a:p>
          <a:p>
            <a:r>
              <a:rPr lang="en-US" sz="2333" dirty="0"/>
              <a:t>Thank you for taking time to review the branding guidelines </a:t>
            </a:r>
            <a:r>
              <a:rPr lang="mr-IN" sz="2333" dirty="0"/>
              <a:t>–</a:t>
            </a:r>
            <a:r>
              <a:rPr lang="en-US" sz="2333" dirty="0"/>
              <a:t> and congratulations on your accreditation!</a:t>
            </a:r>
          </a:p>
          <a:p>
            <a:endParaRPr lang="en-US" sz="2333" dirty="0"/>
          </a:p>
          <a:p>
            <a:r>
              <a:rPr lang="en-US" sz="2333" dirty="0"/>
              <a:t>- CAEP’s External Affairs &amp; Communications Team</a:t>
            </a:r>
          </a:p>
        </p:txBody>
      </p:sp>
      <p:sp>
        <p:nvSpPr>
          <p:cNvPr id="8" name="Rectangle 7">
            <a:extLst>
              <a:ext uri="{FF2B5EF4-FFF2-40B4-BE49-F238E27FC236}">
                <a16:creationId xmlns:a16="http://schemas.microsoft.com/office/drawing/2014/main" id="{E97C3CF2-9792-4338-BD27-9AA743618DF6}"/>
              </a:ext>
            </a:extLst>
          </p:cNvPr>
          <p:cNvSpPr/>
          <p:nvPr/>
        </p:nvSpPr>
        <p:spPr>
          <a:xfrm>
            <a:off x="8529403" y="6560359"/>
            <a:ext cx="3662597" cy="303416"/>
          </a:xfrm>
          <a:prstGeom prst="rect">
            <a:avLst/>
          </a:prstGeom>
        </p:spPr>
        <p:txBody>
          <a:bodyPr wrap="square">
            <a:spAutoFit/>
          </a:bodyPr>
          <a:lstStyle/>
          <a:p>
            <a:r>
              <a:rPr lang="en-US" sz="1333" dirty="0"/>
              <a:t>EPP BRANDING GUIDE FALL 2020 | 22</a:t>
            </a:r>
          </a:p>
        </p:txBody>
      </p:sp>
    </p:spTree>
    <p:extLst>
      <p:ext uri="{BB962C8B-B14F-4D97-AF65-F5344CB8AC3E}">
        <p14:creationId xmlns:p14="http://schemas.microsoft.com/office/powerpoint/2010/main" val="35212332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E8A30D1D36739439ADA380905216E8C" ma:contentTypeVersion="12" ma:contentTypeDescription="Create a new document." ma:contentTypeScope="" ma:versionID="f5bff1f5af1943198c69edfe15da6131">
  <xsd:schema xmlns:xsd="http://www.w3.org/2001/XMLSchema" xmlns:xs="http://www.w3.org/2001/XMLSchema" xmlns:p="http://schemas.microsoft.com/office/2006/metadata/properties" xmlns:ns2="793a17ed-fb30-4e6d-bf88-96432c11d168" xmlns:ns3="7e3f04e7-2c34-4316-ac1f-cb308b68b226" targetNamespace="http://schemas.microsoft.com/office/2006/metadata/properties" ma:root="true" ma:fieldsID="e0bf9274f3b3f1c301ba1acf59bfb5ff" ns2:_="" ns3:_="">
    <xsd:import namespace="793a17ed-fb30-4e6d-bf88-96432c11d168"/>
    <xsd:import namespace="7e3f04e7-2c34-4316-ac1f-cb308b68b22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3a17ed-fb30-4e6d-bf88-96432c11d16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e3f04e7-2c34-4316-ac1f-cb308b68b226"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AB8742D-3CF0-415C-A9B0-2F4074EF0E23}">
  <ds:schemaRefs>
    <ds:schemaRef ds:uri="http://schemas.microsoft.com/sharepoint/v3/contenttype/forms"/>
  </ds:schemaRefs>
</ds:datastoreItem>
</file>

<file path=customXml/itemProps2.xml><?xml version="1.0" encoding="utf-8"?>
<ds:datastoreItem xmlns:ds="http://schemas.openxmlformats.org/officeDocument/2006/customXml" ds:itemID="{D62CB502-A397-4A02-8191-4576B6F95B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3a17ed-fb30-4e6d-bf88-96432c11d168"/>
    <ds:schemaRef ds:uri="7e3f04e7-2c34-4316-ac1f-cb308b68b2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7FA8FE-DE30-45AA-8271-E0947306DD03}">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2006/metadata/properties"/>
    <ds:schemaRef ds:uri="793a17ed-fb30-4e6d-bf88-96432c11d168"/>
    <ds:schemaRef ds:uri="http://www.w3.org/XML/1998/namespace"/>
    <ds:schemaRef ds:uri="http://schemas.microsoft.com/office/infopath/2007/PartnerControls"/>
    <ds:schemaRef ds:uri="7e3f04e7-2c34-4316-ac1f-cb308b68b226"/>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77</TotalTime>
  <Words>1959</Words>
  <Application>Microsoft Office PowerPoint</Application>
  <PresentationFormat>Widescreen</PresentationFormat>
  <Paragraphs>148</Paragraphs>
  <Slides>23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 Gilchrist</dc:creator>
  <cp:lastModifiedBy>Jaime McNab</cp:lastModifiedBy>
  <cp:revision>2</cp:revision>
  <dcterms:created xsi:type="dcterms:W3CDTF">2020-11-10T03:49:35Z</dcterms:created>
  <dcterms:modified xsi:type="dcterms:W3CDTF">2021-04-22T17:59:33Z</dcterms:modified>
</cp:coreProperties>
</file>